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96" r:id="rId3"/>
    <p:sldId id="299" r:id="rId4"/>
    <p:sldId id="304" r:id="rId5"/>
    <p:sldId id="303" r:id="rId6"/>
    <p:sldId id="305" r:id="rId7"/>
    <p:sldId id="297" r:id="rId8"/>
    <p:sldId id="275" r:id="rId9"/>
    <p:sldId id="289" r:id="rId10"/>
    <p:sldId id="290" r:id="rId11"/>
    <p:sldId id="293" r:id="rId12"/>
    <p:sldId id="292" r:id="rId13"/>
    <p:sldId id="294" r:id="rId14"/>
    <p:sldId id="295" r:id="rId15"/>
    <p:sldId id="298" r:id="rId16"/>
    <p:sldId id="300" r:id="rId17"/>
    <p:sldId id="301" r:id="rId18"/>
    <p:sldId id="302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>
        <p:scale>
          <a:sx n="66" d="100"/>
          <a:sy n="66" d="100"/>
        </p:scale>
        <p:origin x="648" y="-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1524000" y="825910"/>
            <a:ext cx="9144000" cy="26840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825910"/>
            <a:ext cx="9144000" cy="2684053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CACD-A5C4-4676-AC38-473C8E01B2CF}" type="datetime1">
              <a:rPr kumimoji="1" lang="ja-JP" altLang="en-US" smtClean="0"/>
              <a:t>2021/11/26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EDD4-D213-44AC-BEA7-C6F7FB91DE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088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-1"/>
            <a:ext cx="12192000" cy="8357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5782" y="107577"/>
            <a:ext cx="11502998" cy="81450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5782" y="1029664"/>
            <a:ext cx="11502998" cy="1483016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>
          <a:xfrm>
            <a:off x="345782" y="6532389"/>
            <a:ext cx="11502998" cy="23724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9448800" y="235289"/>
            <a:ext cx="2743200" cy="365125"/>
          </a:xfrm>
        </p:spPr>
        <p:txBody>
          <a:bodyPr/>
          <a:lstStyle>
            <a:lvl1pPr>
              <a:defRPr sz="6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DBDEDD4-D213-44AC-BEA7-C6F7FB91DED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93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-1"/>
            <a:ext cx="12192000" cy="8357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5782" y="107577"/>
            <a:ext cx="11502998" cy="81450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5782" y="1029664"/>
            <a:ext cx="5755341" cy="1483016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>
          <a:xfrm>
            <a:off x="345782" y="6532389"/>
            <a:ext cx="11502998" cy="23724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9448800" y="235289"/>
            <a:ext cx="2743200" cy="365125"/>
          </a:xfrm>
        </p:spPr>
        <p:txBody>
          <a:bodyPr/>
          <a:lstStyle>
            <a:lvl1pPr>
              <a:defRPr sz="6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DBDEDD4-D213-44AC-BEA7-C6F7FB91DED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3"/>
          </p:nvPr>
        </p:nvSpPr>
        <p:spPr>
          <a:xfrm>
            <a:off x="6102404" y="1029663"/>
            <a:ext cx="5746376" cy="1483016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3019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838200" y="1241012"/>
            <a:ext cx="10515600" cy="4379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241012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412073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DCC38-BCA4-49C3-BF9A-32E464E59B4C}" type="datetime1">
              <a:rPr kumimoji="1" lang="ja-JP" altLang="en-US" smtClean="0"/>
              <a:t>2021/11/26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EDD4-D213-44AC-BEA7-C6F7FB91DE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7584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E60FA-6618-4CCC-BBAA-078293D77297}" type="datetime1">
              <a:rPr kumimoji="1" lang="ja-JP" altLang="en-US" smtClean="0"/>
              <a:t>2021/11/26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DEDD4-D213-44AC-BEA7-C6F7FB91DE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483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データセットの作成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zh-TW" altLang="en-US" sz="3600"/>
              <a:t>（位置姿勢推定）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en-US" altLang="ja-JP" sz="3600" dirty="0"/>
              <a:t/>
            </a:r>
            <a:br>
              <a:rPr lang="en-US" altLang="ja-JP" sz="3600" dirty="0"/>
            </a:br>
            <a:endParaRPr kumimoji="1" lang="ja-JP" altLang="en-US" sz="2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049779"/>
            <a:ext cx="9144000" cy="1655762"/>
          </a:xfrm>
        </p:spPr>
        <p:txBody>
          <a:bodyPr/>
          <a:lstStyle/>
          <a:p>
            <a:endParaRPr kumimoji="1" lang="en-US" altLang="ja-JP" dirty="0" smtClean="0"/>
          </a:p>
          <a:p>
            <a:r>
              <a:rPr kumimoji="1" lang="en-US" altLang="ja-JP" smtClean="0"/>
              <a:t>2021/6/25</a:t>
            </a:r>
            <a:endParaRPr kumimoji="1" lang="en-US" altLang="ja-JP" dirty="0" smtClean="0"/>
          </a:p>
          <a:p>
            <a:r>
              <a:rPr kumimoji="1" lang="en-US" altLang="ja-JP" dirty="0" smtClean="0"/>
              <a:t>TR21004 </a:t>
            </a:r>
            <a:r>
              <a:rPr kumimoji="1" lang="ja-JP" altLang="en-US" dirty="0" smtClean="0"/>
              <a:t>榎元洋平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73276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8" t="41915" r="28573" b="13921"/>
          <a:stretch/>
        </p:blipFill>
        <p:spPr>
          <a:xfrm>
            <a:off x="10293705" y="2465820"/>
            <a:ext cx="1844168" cy="18672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8" t="36071" r="29981" b="-1"/>
          <a:stretch/>
        </p:blipFill>
        <p:spPr>
          <a:xfrm>
            <a:off x="6612926" y="2327813"/>
            <a:ext cx="1867220" cy="186662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3" t="44893" r="29440" b="9261"/>
          <a:stretch/>
        </p:blipFill>
        <p:spPr>
          <a:xfrm>
            <a:off x="2345080" y="2965437"/>
            <a:ext cx="2097741" cy="2097742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3576606" y="1058667"/>
            <a:ext cx="2942985" cy="1421546"/>
          </a:xfrm>
          <a:prstGeom prst="straightConnector1">
            <a:avLst/>
          </a:prstGeom>
          <a:ln w="76200">
            <a:solidFill>
              <a:schemeClr val="accent1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コネクタ 2"/>
          <p:cNvCxnSpPr/>
          <p:nvPr/>
        </p:nvCxnSpPr>
        <p:spPr>
          <a:xfrm flipV="1">
            <a:off x="3452428" y="3255220"/>
            <a:ext cx="182656" cy="852854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 flipV="1">
            <a:off x="3466162" y="4108074"/>
            <a:ext cx="782017" cy="80456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 flipV="1">
            <a:off x="3447456" y="4089509"/>
            <a:ext cx="658016" cy="308348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H="1" flipV="1">
            <a:off x="10826389" y="2702011"/>
            <a:ext cx="313039" cy="807864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H="1">
            <a:off x="11145441" y="3105943"/>
            <a:ext cx="687795" cy="425783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10514473" y="3531726"/>
            <a:ext cx="652661" cy="209724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V="1">
            <a:off x="7583506" y="2817384"/>
            <a:ext cx="334058" cy="881263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 flipV="1">
            <a:off x="7583506" y="3687550"/>
            <a:ext cx="668116" cy="98090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7569773" y="3687552"/>
            <a:ext cx="503039" cy="420522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53453" y="265799"/>
            <a:ext cx="1081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このページは消さない</a:t>
            </a:r>
            <a:endParaRPr kumimoji="1" lang="ja-JP" altLang="en-US" sz="2400" b="1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1" t="13149" r="45889" b="49077"/>
          <a:stretch/>
        </p:blipFill>
        <p:spPr>
          <a:xfrm>
            <a:off x="7818121" y="3065716"/>
            <a:ext cx="2579914" cy="2590501"/>
          </a:xfrm>
          <a:prstGeom prst="rect">
            <a:avLst/>
          </a:prstGeom>
        </p:spPr>
      </p:pic>
      <p:cxnSp>
        <p:nvCxnSpPr>
          <p:cNvPr id="21" name="直線コネクタ 20"/>
          <p:cNvCxnSpPr/>
          <p:nvPr/>
        </p:nvCxnSpPr>
        <p:spPr>
          <a:xfrm flipH="1" flipV="1">
            <a:off x="8560123" y="3966604"/>
            <a:ext cx="400758" cy="335872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8934585" y="3449495"/>
            <a:ext cx="71897" cy="854195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H="1" flipV="1">
            <a:off x="9006482" y="4316731"/>
            <a:ext cx="787057" cy="16309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43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8" t="41915" r="28573" b="13921"/>
          <a:stretch/>
        </p:blipFill>
        <p:spPr>
          <a:xfrm>
            <a:off x="10293705" y="2465820"/>
            <a:ext cx="1844168" cy="186722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8" t="36071" r="29981" b="-1"/>
          <a:stretch/>
        </p:blipFill>
        <p:spPr>
          <a:xfrm>
            <a:off x="6612926" y="2327813"/>
            <a:ext cx="1867220" cy="1866621"/>
          </a:xfrm>
          <a:prstGeom prst="rect">
            <a:avLst/>
          </a:prstGeom>
        </p:spPr>
      </p:pic>
      <p:cxnSp>
        <p:nvCxnSpPr>
          <p:cNvPr id="5" name="直線矢印コネクタ 4"/>
          <p:cNvCxnSpPr/>
          <p:nvPr/>
        </p:nvCxnSpPr>
        <p:spPr>
          <a:xfrm flipV="1">
            <a:off x="3576606" y="1058667"/>
            <a:ext cx="2942985" cy="1421546"/>
          </a:xfrm>
          <a:prstGeom prst="straightConnector1">
            <a:avLst/>
          </a:prstGeom>
          <a:ln w="76200">
            <a:solidFill>
              <a:schemeClr val="accent1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グループ化 1"/>
          <p:cNvGrpSpPr/>
          <p:nvPr/>
        </p:nvGrpSpPr>
        <p:grpSpPr>
          <a:xfrm>
            <a:off x="2345080" y="2965437"/>
            <a:ext cx="2097741" cy="2097742"/>
            <a:chOff x="2345080" y="2965437"/>
            <a:chExt cx="2097741" cy="2097742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73" t="44893" r="29440" b="9261"/>
            <a:stretch/>
          </p:blipFill>
          <p:spPr>
            <a:xfrm>
              <a:off x="2345080" y="2965437"/>
              <a:ext cx="2097741" cy="2097742"/>
            </a:xfrm>
            <a:prstGeom prst="rect">
              <a:avLst/>
            </a:prstGeom>
          </p:spPr>
        </p:pic>
        <p:cxnSp>
          <p:nvCxnSpPr>
            <p:cNvPr id="3" name="直線コネクタ 2"/>
            <p:cNvCxnSpPr/>
            <p:nvPr/>
          </p:nvCxnSpPr>
          <p:spPr>
            <a:xfrm flipV="1">
              <a:off x="3452428" y="3255220"/>
              <a:ext cx="182656" cy="852854"/>
            </a:xfrm>
            <a:prstGeom prst="line">
              <a:avLst/>
            </a:prstGeom>
            <a:ln w="76200">
              <a:solidFill>
                <a:schemeClr val="accent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3466162" y="4108074"/>
              <a:ext cx="782017" cy="80456"/>
            </a:xfrm>
            <a:prstGeom prst="line">
              <a:avLst/>
            </a:prstGeom>
            <a:ln w="76200">
              <a:solidFill>
                <a:srgbClr val="92D05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H="1" flipV="1">
              <a:off x="3447456" y="4089509"/>
              <a:ext cx="658016" cy="308348"/>
            </a:xfrm>
            <a:prstGeom prst="line">
              <a:avLst/>
            </a:prstGeom>
            <a:ln w="76200">
              <a:solidFill>
                <a:srgbClr val="FF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線コネクタ 13"/>
          <p:cNvCxnSpPr/>
          <p:nvPr/>
        </p:nvCxnSpPr>
        <p:spPr>
          <a:xfrm flipH="1" flipV="1">
            <a:off x="10826389" y="2702011"/>
            <a:ext cx="313039" cy="807864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H="1">
            <a:off x="11145441" y="3105943"/>
            <a:ext cx="687795" cy="425783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10514473" y="3531726"/>
            <a:ext cx="652661" cy="209724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V="1">
            <a:off x="7583506" y="2817384"/>
            <a:ext cx="334058" cy="881263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 flipV="1">
            <a:off x="7583506" y="3687550"/>
            <a:ext cx="668116" cy="98090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 flipH="1" flipV="1">
            <a:off x="7569773" y="3687552"/>
            <a:ext cx="503039" cy="420522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553453" y="265799"/>
            <a:ext cx="1081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このページは消さない</a:t>
            </a:r>
            <a:endParaRPr kumimoji="1" lang="ja-JP" altLang="en-US" sz="24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35" y="5058384"/>
            <a:ext cx="1278000" cy="1281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3" t="44893" r="29440" b="9261"/>
          <a:stretch/>
        </p:blipFill>
        <p:spPr>
          <a:xfrm>
            <a:off x="5423206" y="5115639"/>
            <a:ext cx="1278000" cy="1278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92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矢印コネクタ 4"/>
          <p:cNvCxnSpPr/>
          <p:nvPr/>
        </p:nvCxnSpPr>
        <p:spPr>
          <a:xfrm flipV="1">
            <a:off x="3576606" y="1058667"/>
            <a:ext cx="2942985" cy="1421546"/>
          </a:xfrm>
          <a:prstGeom prst="straightConnector1">
            <a:avLst/>
          </a:prstGeom>
          <a:ln w="76200">
            <a:solidFill>
              <a:schemeClr val="accent1">
                <a:alpha val="5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3" t="44893" r="29440" b="9261"/>
          <a:stretch/>
        </p:blipFill>
        <p:spPr>
          <a:xfrm>
            <a:off x="2618711" y="2963000"/>
            <a:ext cx="2097741" cy="2097742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 flipV="1">
            <a:off x="3726059" y="3252783"/>
            <a:ext cx="182656" cy="852854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 flipV="1">
            <a:off x="3739793" y="4105637"/>
            <a:ext cx="782017" cy="80456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 flipV="1">
            <a:off x="3721087" y="4087072"/>
            <a:ext cx="658016" cy="308348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グループ化 5"/>
          <p:cNvGrpSpPr/>
          <p:nvPr/>
        </p:nvGrpSpPr>
        <p:grpSpPr>
          <a:xfrm>
            <a:off x="7531970" y="2961942"/>
            <a:ext cx="2098800" cy="2098800"/>
            <a:chOff x="10293705" y="2465820"/>
            <a:chExt cx="1844168" cy="1867220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08" t="41915" r="28573" b="13921"/>
            <a:stretch/>
          </p:blipFill>
          <p:spPr>
            <a:xfrm>
              <a:off x="10293705" y="2465820"/>
              <a:ext cx="1844168" cy="1867220"/>
            </a:xfrm>
            <a:prstGeom prst="rect">
              <a:avLst/>
            </a:prstGeom>
          </p:spPr>
        </p:pic>
        <p:cxnSp>
          <p:nvCxnSpPr>
            <p:cNvPr id="14" name="直線コネクタ 13"/>
            <p:cNvCxnSpPr/>
            <p:nvPr/>
          </p:nvCxnSpPr>
          <p:spPr>
            <a:xfrm flipH="1" flipV="1">
              <a:off x="10826389" y="2702011"/>
              <a:ext cx="313039" cy="807864"/>
            </a:xfrm>
            <a:prstGeom prst="line">
              <a:avLst/>
            </a:prstGeom>
            <a:ln w="76200">
              <a:solidFill>
                <a:schemeClr val="accent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H="1">
              <a:off x="11145441" y="3105943"/>
              <a:ext cx="687795" cy="425783"/>
            </a:xfrm>
            <a:prstGeom prst="line">
              <a:avLst/>
            </a:prstGeom>
            <a:ln w="76200">
              <a:solidFill>
                <a:srgbClr val="92D05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10514473" y="3531726"/>
              <a:ext cx="652661" cy="209724"/>
            </a:xfrm>
            <a:prstGeom prst="line">
              <a:avLst/>
            </a:prstGeom>
            <a:ln w="76200">
              <a:solidFill>
                <a:srgbClr val="FF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グループ化 3"/>
          <p:cNvGrpSpPr/>
          <p:nvPr/>
        </p:nvGrpSpPr>
        <p:grpSpPr>
          <a:xfrm>
            <a:off x="5074811" y="2965437"/>
            <a:ext cx="2098800" cy="2098800"/>
            <a:chOff x="6612926" y="2327813"/>
            <a:chExt cx="1867220" cy="1866621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48" t="36071" r="29981" b="-1"/>
            <a:stretch/>
          </p:blipFill>
          <p:spPr>
            <a:xfrm>
              <a:off x="6612926" y="2327813"/>
              <a:ext cx="1867220" cy="1866621"/>
            </a:xfrm>
            <a:prstGeom prst="rect">
              <a:avLst/>
            </a:prstGeom>
          </p:spPr>
        </p:pic>
        <p:cxnSp>
          <p:nvCxnSpPr>
            <p:cNvPr id="17" name="直線コネクタ 16"/>
            <p:cNvCxnSpPr/>
            <p:nvPr/>
          </p:nvCxnSpPr>
          <p:spPr>
            <a:xfrm flipV="1">
              <a:off x="7583506" y="2817384"/>
              <a:ext cx="334058" cy="881263"/>
            </a:xfrm>
            <a:prstGeom prst="line">
              <a:avLst/>
            </a:prstGeom>
            <a:ln w="76200">
              <a:solidFill>
                <a:schemeClr val="accent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H="1" flipV="1">
              <a:off x="7583506" y="3687550"/>
              <a:ext cx="668116" cy="98090"/>
            </a:xfrm>
            <a:prstGeom prst="line">
              <a:avLst/>
            </a:prstGeom>
            <a:ln w="76200">
              <a:solidFill>
                <a:srgbClr val="92D05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 flipH="1" flipV="1">
              <a:off x="7569773" y="3687552"/>
              <a:ext cx="503039" cy="420522"/>
            </a:xfrm>
            <a:prstGeom prst="line">
              <a:avLst/>
            </a:prstGeom>
            <a:ln w="76200">
              <a:solidFill>
                <a:srgbClr val="FF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テキスト ボックス 11"/>
          <p:cNvSpPr txBox="1"/>
          <p:nvPr/>
        </p:nvSpPr>
        <p:spPr>
          <a:xfrm>
            <a:off x="2622241" y="5193348"/>
            <a:ext cx="211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r,p,y</a:t>
            </a:r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)=(2,2,4)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048098" y="5211297"/>
            <a:ext cx="211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r,p,y</a:t>
            </a:r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)=(5,7,5)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531970" y="5176264"/>
            <a:ext cx="211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r,p,y</a:t>
            </a:r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)=(345,4,-2)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3453" y="265799"/>
            <a:ext cx="1081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このページは消さない</a:t>
            </a:r>
            <a:endParaRPr kumimoji="1" lang="ja-JP" altLang="en-US" sz="2400" b="1" dirty="0"/>
          </a:p>
        </p:txBody>
      </p:sp>
      <p:cxnSp>
        <p:nvCxnSpPr>
          <p:cNvPr id="22" name="直線コネクタ 21"/>
          <p:cNvCxnSpPr/>
          <p:nvPr/>
        </p:nvCxnSpPr>
        <p:spPr>
          <a:xfrm flipV="1">
            <a:off x="1029564" y="1145753"/>
            <a:ext cx="425083" cy="2059321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V="1">
            <a:off x="1181964" y="1298153"/>
            <a:ext cx="425083" cy="2059321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1334364" y="1450553"/>
            <a:ext cx="425083" cy="2059321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66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92" y="4286065"/>
            <a:ext cx="3238801" cy="1806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92" y="1548977"/>
            <a:ext cx="3932128" cy="21927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直線コネクタ 22"/>
          <p:cNvCxnSpPr/>
          <p:nvPr/>
        </p:nvCxnSpPr>
        <p:spPr>
          <a:xfrm flipV="1">
            <a:off x="10064106" y="4970289"/>
            <a:ext cx="292691" cy="816870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H="1" flipV="1">
            <a:off x="10077841" y="5787159"/>
            <a:ext cx="778418" cy="251210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 flipV="1">
            <a:off x="10059134" y="5768594"/>
            <a:ext cx="313031" cy="323563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46" y="2071587"/>
            <a:ext cx="3258997" cy="182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4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19" y="4304431"/>
            <a:ext cx="2541529" cy="14172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50" y="4224807"/>
            <a:ext cx="2557378" cy="1434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1" name="正方形/長方形 30"/>
          <p:cNvSpPr/>
          <p:nvPr/>
        </p:nvSpPr>
        <p:spPr>
          <a:xfrm>
            <a:off x="9957239" y="3578476"/>
            <a:ext cx="218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 smtClean="0"/>
              <a:t>ID=8</a:t>
            </a:r>
            <a:endParaRPr lang="en-US" altLang="ja-JP" dirty="0"/>
          </a:p>
          <a:p>
            <a:pPr algn="ctr"/>
            <a:r>
              <a:rPr lang="en-US" altLang="ja-JP" dirty="0"/>
              <a:t>(</a:t>
            </a:r>
            <a:r>
              <a:rPr lang="en-US" altLang="ja-JP" dirty="0" err="1"/>
              <a:t>x,y</a:t>
            </a:r>
            <a:r>
              <a:rPr lang="en-US" altLang="ja-JP" dirty="0"/>
              <a:t>)=(</a:t>
            </a:r>
            <a:r>
              <a:rPr lang="en-US" altLang="ja-JP" dirty="0" smtClean="0"/>
              <a:t>846,450)</a:t>
            </a:r>
            <a:endParaRPr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3723650" y="4609768"/>
            <a:ext cx="906691" cy="675645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/>
              <a:t>SSD</a:t>
            </a:r>
            <a:endParaRPr kumimoji="1" lang="ja-JP" altLang="en-US" sz="2000" b="1" dirty="0"/>
          </a:p>
        </p:txBody>
      </p:sp>
      <p:sp>
        <p:nvSpPr>
          <p:cNvPr id="33" name="正方形/長方形 32"/>
          <p:cNvSpPr/>
          <p:nvPr/>
        </p:nvSpPr>
        <p:spPr>
          <a:xfrm>
            <a:off x="5710113" y="4860163"/>
            <a:ext cx="883226" cy="66441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b="1" dirty="0"/>
              <a:t>AAE</a:t>
            </a:r>
            <a:endParaRPr kumimoji="1" lang="ja-JP" altLang="en-US" sz="2000" b="1" dirty="0"/>
          </a:p>
        </p:txBody>
      </p:sp>
      <p:sp>
        <p:nvSpPr>
          <p:cNvPr id="34" name="正方形/長方形 33"/>
          <p:cNvSpPr/>
          <p:nvPr/>
        </p:nvSpPr>
        <p:spPr>
          <a:xfrm>
            <a:off x="7629539" y="4860163"/>
            <a:ext cx="883226" cy="66441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200" b="1" dirty="0"/>
              <a:t>三次元</a:t>
            </a:r>
            <a:endParaRPr lang="en-US" altLang="ja-JP" sz="1200" b="1" dirty="0"/>
          </a:p>
          <a:p>
            <a:pPr algn="ctr"/>
            <a:r>
              <a:rPr lang="ja-JP" altLang="en-US" sz="1200" b="1" dirty="0"/>
              <a:t>姿勢推定</a:t>
            </a:r>
            <a:endParaRPr kumimoji="1" lang="ja-JP" altLang="en-US" sz="1200" b="1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305921" y="4357076"/>
            <a:ext cx="161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ID</a:t>
            </a:r>
            <a:r>
              <a:rPr lang="ja-JP" altLang="en-US" dirty="0" err="1"/>
              <a:t>，</a:t>
            </a:r>
            <a:r>
              <a:rPr kumimoji="1" lang="ja-JP" altLang="en-US" dirty="0"/>
              <a:t>座標</a:t>
            </a:r>
            <a:endParaRPr kumimoji="1" lang="en-US" altLang="ja-JP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317004" y="5545066"/>
            <a:ext cx="161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姿勢情報</a:t>
            </a:r>
            <a:endParaRPr kumimoji="1" lang="en-US" altLang="ja-JP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320419" y="5545066"/>
            <a:ext cx="161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座標検出</a:t>
            </a:r>
            <a:endParaRPr kumimoji="1" lang="en-US" altLang="ja-JP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9573A5D-8D0B-4D1A-817F-571CE52EC3B5}"/>
              </a:ext>
            </a:extLst>
          </p:cNvPr>
          <p:cNvCxnSpPr>
            <a:endCxn id="32" idx="1"/>
          </p:cNvCxnSpPr>
          <p:nvPr/>
        </p:nvCxnSpPr>
        <p:spPr>
          <a:xfrm>
            <a:off x="2556082" y="4941976"/>
            <a:ext cx="1167568" cy="56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79A2A2F4-770D-4A03-970A-B77FF2E77A2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630341" y="5186754"/>
            <a:ext cx="1079772" cy="56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EEFF3379-36FC-45D2-B724-026437FDA63D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593339" y="5192369"/>
            <a:ext cx="1036200" cy="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89C18BB-61A6-4BFC-AE4A-2928913C8A4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8512765" y="5192369"/>
            <a:ext cx="11720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5F0443D-0D1C-483E-BAF2-B017508CB473}"/>
              </a:ext>
            </a:extLst>
          </p:cNvPr>
          <p:cNvCxnSpPr>
            <a:cxnSpLocks/>
          </p:cNvCxnSpPr>
          <p:nvPr/>
        </p:nvCxnSpPr>
        <p:spPr>
          <a:xfrm>
            <a:off x="4630341" y="4717749"/>
            <a:ext cx="5054498" cy="13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347927" y="5824934"/>
            <a:ext cx="161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入力</a:t>
            </a:r>
            <a:endParaRPr kumimoji="1" lang="en-US" altLang="ja-JP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243921" y="5709900"/>
            <a:ext cx="161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出力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7658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図２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235" y="2958465"/>
            <a:ext cx="3097530" cy="94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図1_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3347" r="520" b="6198"/>
          <a:stretch/>
        </p:blipFill>
        <p:spPr bwMode="auto">
          <a:xfrm>
            <a:off x="949325" y="4438650"/>
            <a:ext cx="30638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59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EDD4-D213-44AC-BEA7-C6F7FB91DEDE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2" b="3580"/>
          <a:stretch/>
        </p:blipFill>
        <p:spPr>
          <a:xfrm>
            <a:off x="2288718" y="1728788"/>
            <a:ext cx="7614564" cy="33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1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/>
          <p:cNvGrpSpPr/>
          <p:nvPr/>
        </p:nvGrpSpPr>
        <p:grpSpPr>
          <a:xfrm>
            <a:off x="4925892" y="785500"/>
            <a:ext cx="2317577" cy="2312506"/>
            <a:chOff x="4925892" y="785500"/>
            <a:chExt cx="2317577" cy="2312506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8" t="16636" r="49841" b="66593"/>
            <a:stretch/>
          </p:blipFill>
          <p:spPr>
            <a:xfrm>
              <a:off x="6095289" y="788674"/>
              <a:ext cx="1148180" cy="11501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76" r="24878" b="83143"/>
            <a:stretch/>
          </p:blipFill>
          <p:spPr>
            <a:xfrm>
              <a:off x="4925892" y="1941993"/>
              <a:ext cx="1160289" cy="11560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4" r="49901" b="83136"/>
            <a:stretch/>
          </p:blipFill>
          <p:spPr>
            <a:xfrm>
              <a:off x="4925892" y="785500"/>
              <a:ext cx="1152018" cy="11564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86" t="16612" r="24935" b="66548"/>
            <a:stretch/>
          </p:blipFill>
          <p:spPr>
            <a:xfrm>
              <a:off x="6086181" y="1943100"/>
              <a:ext cx="1157288" cy="11549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1" name="グループ化 20"/>
          <p:cNvGrpSpPr/>
          <p:nvPr/>
        </p:nvGrpSpPr>
        <p:grpSpPr>
          <a:xfrm>
            <a:off x="553948" y="3771898"/>
            <a:ext cx="2328674" cy="2315394"/>
            <a:chOff x="553948" y="3771898"/>
            <a:chExt cx="2328674" cy="2315394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4" t="49868" r="49841" b="33214"/>
            <a:stretch/>
          </p:blipFill>
          <p:spPr>
            <a:xfrm>
              <a:off x="1714222" y="3771898"/>
              <a:ext cx="1152006" cy="1160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1" t="33228" r="24878" b="49929"/>
            <a:stretch/>
          </p:blipFill>
          <p:spPr>
            <a:xfrm>
              <a:off x="553948" y="4932185"/>
              <a:ext cx="1163261" cy="1155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06" t="33201" r="49814" b="49847"/>
            <a:stretch/>
          </p:blipFill>
          <p:spPr>
            <a:xfrm>
              <a:off x="556935" y="3771898"/>
              <a:ext cx="1157287" cy="11625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83" t="49792" r="24795" b="33331"/>
            <a:stretch/>
          </p:blipFill>
          <p:spPr>
            <a:xfrm>
              <a:off x="1714222" y="4929973"/>
              <a:ext cx="1168400" cy="1157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3" name="グループ化 22"/>
          <p:cNvGrpSpPr/>
          <p:nvPr/>
        </p:nvGrpSpPr>
        <p:grpSpPr>
          <a:xfrm>
            <a:off x="9241591" y="3683532"/>
            <a:ext cx="2319020" cy="2304942"/>
            <a:chOff x="9241591" y="3683532"/>
            <a:chExt cx="2319020" cy="2304942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21" t="83187" r="49841" b="-34"/>
            <a:stretch/>
          </p:blipFill>
          <p:spPr>
            <a:xfrm>
              <a:off x="10393597" y="3683532"/>
              <a:ext cx="1155371" cy="11554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76" t="66562" r="24878" b="16691"/>
            <a:stretch/>
          </p:blipFill>
          <p:spPr>
            <a:xfrm>
              <a:off x="9241591" y="4838940"/>
              <a:ext cx="1160289" cy="11484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5" t="66543" r="49809" b="16679"/>
            <a:stretch/>
          </p:blipFill>
          <p:spPr>
            <a:xfrm>
              <a:off x="9241591" y="3688319"/>
              <a:ext cx="1156189" cy="1150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37" t="83118" r="25030" b="105"/>
            <a:stretch/>
          </p:blipFill>
          <p:spPr>
            <a:xfrm>
              <a:off x="10409991" y="4837854"/>
              <a:ext cx="1150620" cy="11506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4" name="テキスト ボックス 23"/>
          <p:cNvSpPr txBox="1"/>
          <p:nvPr/>
        </p:nvSpPr>
        <p:spPr>
          <a:xfrm>
            <a:off x="553948" y="453358"/>
            <a:ext cx="45719" cy="55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76625" y="130629"/>
            <a:ext cx="109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原本</a:t>
            </a:r>
            <a:endParaRPr kumimoji="1" lang="ja-JP" altLang="en-US" sz="2800" dirty="0"/>
          </a:p>
        </p:txBody>
      </p:sp>
      <p:sp>
        <p:nvSpPr>
          <p:cNvPr id="26" name="台形 25"/>
          <p:cNvSpPr/>
          <p:nvPr/>
        </p:nvSpPr>
        <p:spPr>
          <a:xfrm rot="5400000">
            <a:off x="3677356" y="4554863"/>
            <a:ext cx="1997849" cy="1266771"/>
          </a:xfrm>
          <a:prstGeom prst="trapezoid">
            <a:avLst>
              <a:gd name="adj" fmla="val 34036"/>
            </a:avLst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台形 27"/>
          <p:cNvSpPr/>
          <p:nvPr/>
        </p:nvSpPr>
        <p:spPr>
          <a:xfrm rot="16200000" flipH="1">
            <a:off x="5815622" y="4579440"/>
            <a:ext cx="1997849" cy="1266771"/>
          </a:xfrm>
          <a:prstGeom prst="trapezoid">
            <a:avLst>
              <a:gd name="adj" fmla="val 34036"/>
            </a:avLst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 flipH="1">
            <a:off x="4103607" y="4988193"/>
            <a:ext cx="1145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Encorder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flipH="1">
            <a:off x="6241873" y="4988193"/>
            <a:ext cx="1145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kumimoji="1" lang="en-US" altLang="ja-JP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corder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096348" y="1816188"/>
            <a:ext cx="504496" cy="504496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3096348" y="2320684"/>
            <a:ext cx="504496" cy="5044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3098398" y="2825180"/>
            <a:ext cx="504496" cy="50449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3098398" y="3329676"/>
            <a:ext cx="504496" cy="504496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8989343" y="1434321"/>
            <a:ext cx="504496" cy="50449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8989343" y="1938817"/>
            <a:ext cx="504496" cy="504496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8991393" y="2443313"/>
            <a:ext cx="504496" cy="5044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8991393" y="2947809"/>
            <a:ext cx="504496" cy="504496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0872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2497035-206E-40AB-9169-B9F05E818528}"/>
              </a:ext>
            </a:extLst>
          </p:cNvPr>
          <p:cNvGrpSpPr/>
          <p:nvPr/>
        </p:nvGrpSpPr>
        <p:grpSpPr>
          <a:xfrm>
            <a:off x="5272507" y="2732375"/>
            <a:ext cx="1399119" cy="1315542"/>
            <a:chOff x="5182455" y="3276145"/>
            <a:chExt cx="1399119" cy="1315542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A83F15E-49A1-421F-99F9-80CF62667E9C}"/>
                </a:ext>
              </a:extLst>
            </p:cNvPr>
            <p:cNvSpPr/>
            <p:nvPr/>
          </p:nvSpPr>
          <p:spPr>
            <a:xfrm>
              <a:off x="5182455" y="3279814"/>
              <a:ext cx="1399119" cy="1311873"/>
            </a:xfrm>
            <a:prstGeom prst="rect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E101C7B-72E1-428B-B770-5FBD63F8E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950"/>
            <a:stretch/>
          </p:blipFill>
          <p:spPr>
            <a:xfrm>
              <a:off x="5182455" y="3276145"/>
              <a:ext cx="1399119" cy="1311874"/>
            </a:xfrm>
            <a:prstGeom prst="rect">
              <a:avLst/>
            </a:prstGeom>
          </p:spPr>
        </p:pic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E167264-8B58-47A3-BE6C-3F85A255A54F}"/>
              </a:ext>
            </a:extLst>
          </p:cNvPr>
          <p:cNvSpPr txBox="1"/>
          <p:nvPr/>
        </p:nvSpPr>
        <p:spPr>
          <a:xfrm>
            <a:off x="5299615" y="2331291"/>
            <a:ext cx="20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教師データ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EC0A5A6-4D29-4A60-89B4-D6EB765F1DB8}"/>
              </a:ext>
            </a:extLst>
          </p:cNvPr>
          <p:cNvSpPr txBox="1"/>
          <p:nvPr/>
        </p:nvSpPr>
        <p:spPr>
          <a:xfrm>
            <a:off x="2257696" y="5676483"/>
            <a:ext cx="163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訓練データ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05F7F8D-B595-4DC1-958A-6E99BC0B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t="33475" r="-682" b="33475"/>
          <a:stretch/>
        </p:blipFill>
        <p:spPr>
          <a:xfrm>
            <a:off x="2421177" y="4290827"/>
            <a:ext cx="1304666" cy="131187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FD702D-9F01-40D9-89B7-1D0E5C21F0A3}"/>
              </a:ext>
            </a:extLst>
          </p:cNvPr>
          <p:cNvSpPr txBox="1"/>
          <p:nvPr/>
        </p:nvSpPr>
        <p:spPr>
          <a:xfrm>
            <a:off x="2984683" y="2962398"/>
            <a:ext cx="208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Gazebo</a:t>
            </a:r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により作成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68A409C-B9EC-4F2E-AFB5-7C6C82E88C42}"/>
              </a:ext>
            </a:extLst>
          </p:cNvPr>
          <p:cNvSpPr/>
          <p:nvPr/>
        </p:nvSpPr>
        <p:spPr>
          <a:xfrm>
            <a:off x="5946628" y="4615027"/>
            <a:ext cx="158280" cy="1265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B5A5AA6-C393-4CC0-8F75-7ACBA87956D0}"/>
              </a:ext>
            </a:extLst>
          </p:cNvPr>
          <p:cNvSpPr/>
          <p:nvPr/>
        </p:nvSpPr>
        <p:spPr>
          <a:xfrm>
            <a:off x="5946628" y="4737987"/>
            <a:ext cx="158280" cy="12654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BC1DACD-A1C7-4C92-BF55-33BAF1EE5AF0}"/>
              </a:ext>
            </a:extLst>
          </p:cNvPr>
          <p:cNvSpPr/>
          <p:nvPr/>
        </p:nvSpPr>
        <p:spPr>
          <a:xfrm>
            <a:off x="5946628" y="4857365"/>
            <a:ext cx="158280" cy="126541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C07C56C-0639-4975-B2A6-02FAB238DC70}"/>
              </a:ext>
            </a:extLst>
          </p:cNvPr>
          <p:cNvSpPr/>
          <p:nvPr/>
        </p:nvSpPr>
        <p:spPr>
          <a:xfrm>
            <a:off x="5946628" y="4988378"/>
            <a:ext cx="158280" cy="126541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D56D50-6D93-440B-82E8-99F6F7A5DD16}"/>
              </a:ext>
            </a:extLst>
          </p:cNvPr>
          <p:cNvSpPr txBox="1"/>
          <p:nvPr/>
        </p:nvSpPr>
        <p:spPr>
          <a:xfrm>
            <a:off x="5901997" y="5136973"/>
            <a:ext cx="1150558" cy="33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i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1" lang="ja-JP" altLang="en-US" sz="1600" i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フローチャート: 手作業 17">
            <a:extLst>
              <a:ext uri="{FF2B5EF4-FFF2-40B4-BE49-F238E27FC236}">
                <a16:creationId xmlns:a16="http://schemas.microsoft.com/office/drawing/2014/main" id="{C2CEDC77-7DE8-46B0-8D76-5562E826F794}"/>
              </a:ext>
            </a:extLst>
          </p:cNvPr>
          <p:cNvSpPr/>
          <p:nvPr/>
        </p:nvSpPr>
        <p:spPr>
          <a:xfrm rot="16200000">
            <a:off x="4449659" y="4426182"/>
            <a:ext cx="1511861" cy="1047955"/>
          </a:xfrm>
          <a:prstGeom prst="flowChartManualOperatio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kumimoji="1" lang="ja-JP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フローチャート: 手作業 18">
            <a:extLst>
              <a:ext uri="{FF2B5EF4-FFF2-40B4-BE49-F238E27FC236}">
                <a16:creationId xmlns:a16="http://schemas.microsoft.com/office/drawing/2014/main" id="{BFC78391-054B-4D60-92E9-E2A0B207343E}"/>
              </a:ext>
            </a:extLst>
          </p:cNvPr>
          <p:cNvSpPr/>
          <p:nvPr/>
        </p:nvSpPr>
        <p:spPr>
          <a:xfrm rot="5400000" flipH="1">
            <a:off x="6129114" y="4426786"/>
            <a:ext cx="1508946" cy="1047953"/>
          </a:xfrm>
          <a:prstGeom prst="flowChartManualOperation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3A8D5C6-61E9-4DAE-AD44-29E96291CEEB}"/>
              </a:ext>
            </a:extLst>
          </p:cNvPr>
          <p:cNvSpPr/>
          <p:nvPr/>
        </p:nvSpPr>
        <p:spPr>
          <a:xfrm>
            <a:off x="5941361" y="4620277"/>
            <a:ext cx="158280" cy="1265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A6F1676-A428-4E54-A099-37582474C80D}"/>
              </a:ext>
            </a:extLst>
          </p:cNvPr>
          <p:cNvSpPr/>
          <p:nvPr/>
        </p:nvSpPr>
        <p:spPr>
          <a:xfrm>
            <a:off x="5941361" y="4743237"/>
            <a:ext cx="158280" cy="1265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9AAE70-2099-448A-9236-B6F04A20D908}"/>
              </a:ext>
            </a:extLst>
          </p:cNvPr>
          <p:cNvSpPr/>
          <p:nvPr/>
        </p:nvSpPr>
        <p:spPr>
          <a:xfrm>
            <a:off x="5941361" y="4862615"/>
            <a:ext cx="158280" cy="12654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FEF88B3-8954-4EBF-9131-86827BAD1FDE}"/>
              </a:ext>
            </a:extLst>
          </p:cNvPr>
          <p:cNvSpPr/>
          <p:nvPr/>
        </p:nvSpPr>
        <p:spPr>
          <a:xfrm>
            <a:off x="5941361" y="4993628"/>
            <a:ext cx="158280" cy="1265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ACABEA9-C033-4813-8EB5-DC7C72FB71CF}"/>
              </a:ext>
            </a:extLst>
          </p:cNvPr>
          <p:cNvSpPr txBox="1"/>
          <p:nvPr/>
        </p:nvSpPr>
        <p:spPr>
          <a:xfrm>
            <a:off x="5896730" y="5142223"/>
            <a:ext cx="1150558" cy="33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1" lang="ja-JP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8B60C78-4A4A-4D24-8031-C2CBEE07B31D}"/>
              </a:ext>
            </a:extLst>
          </p:cNvPr>
          <p:cNvSpPr txBox="1"/>
          <p:nvPr/>
        </p:nvSpPr>
        <p:spPr>
          <a:xfrm>
            <a:off x="6420068" y="4754841"/>
            <a:ext cx="129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02741FD-BCCA-4E75-8472-4A67ED5EC5B2}"/>
              </a:ext>
            </a:extLst>
          </p:cNvPr>
          <p:cNvSpPr/>
          <p:nvPr/>
        </p:nvSpPr>
        <p:spPr>
          <a:xfrm>
            <a:off x="7850366" y="3223976"/>
            <a:ext cx="1994007" cy="32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L=Σ</a:t>
            </a:r>
            <a:r>
              <a:rPr kumimoji="1" lang="en-US" altLang="ja-JP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||x</a:t>
            </a:r>
            <a:r>
              <a:rPr kumimoji="1" lang="en-US" altLang="ja-JP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-x</a:t>
            </a:r>
            <a:r>
              <a: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altLang="ja-JP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D10FF1C7-B2A5-4877-B94F-BE848B81D108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6671626" y="3388312"/>
            <a:ext cx="1178740" cy="3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E8B32300-CD1F-4D8A-8A60-834C5C104C40}"/>
              </a:ext>
            </a:extLst>
          </p:cNvPr>
          <p:cNvCxnSpPr>
            <a:cxnSpLocks/>
            <a:stCxn id="35" idx="0"/>
            <a:endCxn id="26" idx="2"/>
          </p:cNvCxnSpPr>
          <p:nvPr/>
        </p:nvCxnSpPr>
        <p:spPr>
          <a:xfrm flipV="1">
            <a:off x="8840870" y="3552648"/>
            <a:ext cx="6500" cy="750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B8FE5DC7-4F56-46CA-9847-692E3357D5B9}"/>
              </a:ext>
            </a:extLst>
          </p:cNvPr>
          <p:cNvCxnSpPr/>
          <p:nvPr/>
        </p:nvCxnSpPr>
        <p:spPr>
          <a:xfrm flipH="1">
            <a:off x="5612314" y="3552648"/>
            <a:ext cx="2366682" cy="878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7AC5194F-D8C2-4D7A-A946-56D4C7390314}"/>
              </a:ext>
            </a:extLst>
          </p:cNvPr>
          <p:cNvCxnSpPr/>
          <p:nvPr/>
        </p:nvCxnSpPr>
        <p:spPr>
          <a:xfrm flipH="1">
            <a:off x="7052555" y="3552648"/>
            <a:ext cx="926441" cy="750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439E1C0-CE3C-40D5-8F74-01B79199477B}"/>
              </a:ext>
            </a:extLst>
          </p:cNvPr>
          <p:cNvSpPr/>
          <p:nvPr/>
        </p:nvSpPr>
        <p:spPr>
          <a:xfrm>
            <a:off x="7033669" y="3719439"/>
            <a:ext cx="1488936" cy="30415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誤差を</a:t>
            </a:r>
            <a:r>
              <a:rPr kumimoji="1" lang="ja-JP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学習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086ABA4-474B-471C-9D51-C147BD080E1E}"/>
              </a:ext>
            </a:extLst>
          </p:cNvPr>
          <p:cNvGrpSpPr/>
          <p:nvPr/>
        </p:nvGrpSpPr>
        <p:grpSpPr>
          <a:xfrm>
            <a:off x="8191001" y="4303093"/>
            <a:ext cx="1446064" cy="1748150"/>
            <a:chOff x="8191001" y="4303093"/>
            <a:chExt cx="1446064" cy="1748150"/>
          </a:xfrm>
        </p:grpSpPr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95426B00-BA50-408A-8802-8B345E0C0028}"/>
                </a:ext>
              </a:extLst>
            </p:cNvPr>
            <p:cNvSpPr txBox="1"/>
            <p:nvPr/>
          </p:nvSpPr>
          <p:spPr>
            <a:xfrm>
              <a:off x="8366360" y="5681911"/>
              <a:ext cx="1270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c)</a:t>
              </a:r>
              <a:r>
                <a: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出力</a:t>
              </a:r>
              <a:endPara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CC957219-545E-410B-9499-69D0AE14462A}"/>
                </a:ext>
              </a:extLst>
            </p:cNvPr>
            <p:cNvGrpSpPr/>
            <p:nvPr/>
          </p:nvGrpSpPr>
          <p:grpSpPr>
            <a:xfrm>
              <a:off x="8202682" y="4313999"/>
              <a:ext cx="1308703" cy="1319034"/>
              <a:chOff x="8131880" y="4699713"/>
              <a:chExt cx="1308703" cy="1319034"/>
            </a:xfrm>
          </p:grpSpPr>
          <p:pic>
            <p:nvPicPr>
              <p:cNvPr id="36" name="図 35">
                <a:extLst>
                  <a:ext uri="{FF2B5EF4-FFF2-40B4-BE49-F238E27FC236}">
                    <a16:creationId xmlns:a16="http://schemas.microsoft.com/office/drawing/2014/main" id="{B986DF7F-AEAA-4437-AE9C-EB8421708A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504" b="446"/>
              <a:stretch/>
            </p:blipFill>
            <p:spPr>
              <a:xfrm>
                <a:off x="8131880" y="4699713"/>
                <a:ext cx="1304667" cy="1311874"/>
              </a:xfrm>
              <a:prstGeom prst="rect">
                <a:avLst/>
              </a:prstGeom>
            </p:spPr>
          </p:pic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0ED56E1E-24E3-4389-B05B-5EED52F8869C}"/>
                  </a:ext>
                </a:extLst>
              </p:cNvPr>
              <p:cNvSpPr/>
              <p:nvPr/>
            </p:nvSpPr>
            <p:spPr>
              <a:xfrm>
                <a:off x="8140845" y="4699713"/>
                <a:ext cx="1299738" cy="131903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D0B5FCA1-CDCE-4613-B14F-ED0464C3391F}"/>
                </a:ext>
              </a:extLst>
            </p:cNvPr>
            <p:cNvSpPr/>
            <p:nvPr/>
          </p:nvSpPr>
          <p:spPr>
            <a:xfrm>
              <a:off x="8191001" y="4303093"/>
              <a:ext cx="1299738" cy="13118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61BB2CC-170B-468B-8C44-14DBB9F50ED8}"/>
              </a:ext>
            </a:extLst>
          </p:cNvPr>
          <p:cNvSpPr/>
          <p:nvPr/>
        </p:nvSpPr>
        <p:spPr>
          <a:xfrm>
            <a:off x="5271537" y="2742261"/>
            <a:ext cx="1399119" cy="13009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D4AA7CB2-0F6A-49F9-B421-1B0AF4A99BA5}"/>
              </a:ext>
            </a:extLst>
          </p:cNvPr>
          <p:cNvSpPr/>
          <p:nvPr/>
        </p:nvSpPr>
        <p:spPr>
          <a:xfrm>
            <a:off x="2406945" y="4290826"/>
            <a:ext cx="1299738" cy="13118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D071F57-17C0-4D54-B3D6-B6176698EE6B}"/>
              </a:ext>
            </a:extLst>
          </p:cNvPr>
          <p:cNvSpPr/>
          <p:nvPr/>
        </p:nvSpPr>
        <p:spPr>
          <a:xfrm>
            <a:off x="5894973" y="4568359"/>
            <a:ext cx="265183" cy="878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E816AC4B-6090-48E0-8F22-191D5E13ABCF}"/>
              </a:ext>
            </a:extLst>
          </p:cNvPr>
          <p:cNvCxnSpPr>
            <a:cxnSpLocks/>
            <a:stCxn id="39" idx="3"/>
            <a:endCxn id="18" idx="0"/>
          </p:cNvCxnSpPr>
          <p:nvPr/>
        </p:nvCxnSpPr>
        <p:spPr>
          <a:xfrm>
            <a:off x="3706683" y="4946763"/>
            <a:ext cx="974929" cy="3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34F53979-AC5B-4948-B23D-C1FB418070BE}"/>
              </a:ext>
            </a:extLst>
          </p:cNvPr>
          <p:cNvCxnSpPr>
            <a:cxnSpLocks/>
            <a:stCxn id="19" idx="0"/>
            <a:endCxn id="35" idx="1"/>
          </p:cNvCxnSpPr>
          <p:nvPr/>
        </p:nvCxnSpPr>
        <p:spPr>
          <a:xfrm>
            <a:off x="7407564" y="4950763"/>
            <a:ext cx="783437" cy="8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/>
          <p:nvPr/>
        </p:nvCxnSpPr>
        <p:spPr>
          <a:xfrm>
            <a:off x="3056814" y="3398210"/>
            <a:ext cx="21320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3073510" y="3398210"/>
            <a:ext cx="0" cy="7960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78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 animBg="1"/>
      <p:bldP spid="31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EDD4-D213-44AC-BEA7-C6F7FB91DEDE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2766090" y="1983930"/>
            <a:ext cx="7976954" cy="3272003"/>
            <a:chOff x="2766090" y="1983930"/>
            <a:chExt cx="7976954" cy="3272003"/>
          </a:xfrm>
        </p:grpSpPr>
        <p:grpSp>
          <p:nvGrpSpPr>
            <p:cNvPr id="16" name="グループ化 15"/>
            <p:cNvGrpSpPr/>
            <p:nvPr/>
          </p:nvGrpSpPr>
          <p:grpSpPr>
            <a:xfrm>
              <a:off x="2766091" y="1983930"/>
              <a:ext cx="2579914" cy="2458521"/>
              <a:chOff x="8215412" y="2662118"/>
              <a:chExt cx="2579914" cy="2458521"/>
            </a:xfrm>
          </p:grpSpPr>
          <p:pic>
            <p:nvPicPr>
              <p:cNvPr id="9" name="図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51" t="13149" r="45889" b="51002"/>
              <a:stretch/>
            </p:blipFill>
            <p:spPr>
              <a:xfrm>
                <a:off x="8215412" y="2662118"/>
                <a:ext cx="2579914" cy="2458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0" name="直線コネクタ 9"/>
              <p:cNvCxnSpPr/>
              <p:nvPr/>
            </p:nvCxnSpPr>
            <p:spPr>
              <a:xfrm flipH="1" flipV="1">
                <a:off x="8860221" y="3373821"/>
                <a:ext cx="497952" cy="525058"/>
              </a:xfrm>
              <a:prstGeom prst="line">
                <a:avLst/>
              </a:prstGeom>
              <a:ln w="76200">
                <a:solidFill>
                  <a:srgbClr val="FF0000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コネクタ 10"/>
              <p:cNvCxnSpPr/>
              <p:nvPr/>
            </p:nvCxnSpPr>
            <p:spPr>
              <a:xfrm flipV="1">
                <a:off x="9331876" y="3045897"/>
                <a:ext cx="71897" cy="854195"/>
              </a:xfrm>
              <a:prstGeom prst="line">
                <a:avLst/>
              </a:prstGeom>
              <a:ln w="76200">
                <a:solidFill>
                  <a:schemeClr val="accent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/>
              <p:cNvCxnSpPr/>
              <p:nvPr/>
            </p:nvCxnSpPr>
            <p:spPr>
              <a:xfrm flipH="1" flipV="1">
                <a:off x="9403773" y="3913133"/>
                <a:ext cx="787057" cy="16309"/>
              </a:xfrm>
              <a:prstGeom prst="line">
                <a:avLst/>
              </a:prstGeom>
              <a:ln w="76200">
                <a:solidFill>
                  <a:srgbClr val="92D050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テキスト ボックス 14"/>
            <p:cNvSpPr txBox="1"/>
            <p:nvPr/>
          </p:nvSpPr>
          <p:spPr>
            <a:xfrm>
              <a:off x="2766090" y="4509769"/>
              <a:ext cx="257991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・</a:t>
              </a:r>
              <a:r>
                <a:rPr kumimoji="1" lang="en-US" altLang="ja-JP" sz="1400" dirty="0" smtClean="0"/>
                <a:t>ID:3</a:t>
              </a:r>
            </a:p>
            <a:p>
              <a:r>
                <a:rPr lang="ja-JP" altLang="en-US" sz="1400" dirty="0" smtClean="0"/>
                <a:t>・</a:t>
              </a:r>
              <a:r>
                <a:rPr lang="en-US" altLang="ja-JP" sz="1400" dirty="0" smtClean="0"/>
                <a:t>(</a:t>
              </a:r>
              <a:r>
                <a:rPr lang="en-US" altLang="ja-JP" sz="1400" dirty="0" err="1" smtClean="0"/>
                <a:t>roll,pitch,yaw</a:t>
              </a:r>
              <a:r>
                <a:rPr lang="en-US" altLang="ja-JP" sz="1400" dirty="0" smtClean="0"/>
                <a:t>) = (3,8,5)</a:t>
              </a:r>
            </a:p>
            <a:p>
              <a:r>
                <a:rPr kumimoji="1" lang="ja-JP" altLang="en-US" sz="1400" dirty="0" smtClean="0"/>
                <a:t>・</a:t>
              </a:r>
              <a:r>
                <a:rPr kumimoji="1" lang="en-US" altLang="ja-JP" sz="1400" dirty="0" smtClean="0"/>
                <a:t>(x ,y ,z)</a:t>
              </a:r>
              <a:r>
                <a:rPr lang="ja-JP" altLang="en-US" sz="1400" dirty="0"/>
                <a:t> </a:t>
              </a:r>
              <a:r>
                <a:rPr lang="en-US" altLang="ja-JP" sz="1400" dirty="0" smtClean="0"/>
                <a:t>=(-0.05,0.10,0.54)</a:t>
              </a:r>
              <a:endParaRPr kumimoji="1" lang="ja-JP" altLang="en-US" sz="1400" dirty="0"/>
            </a:p>
          </p:txBody>
        </p:sp>
        <p:grpSp>
          <p:nvGrpSpPr>
            <p:cNvPr id="17" name="グループ化 16"/>
            <p:cNvGrpSpPr/>
            <p:nvPr/>
          </p:nvGrpSpPr>
          <p:grpSpPr>
            <a:xfrm>
              <a:off x="5464610" y="1983930"/>
              <a:ext cx="2579914" cy="2458521"/>
              <a:chOff x="8215412" y="2662118"/>
              <a:chExt cx="2579914" cy="2458521"/>
            </a:xfrm>
          </p:grpSpPr>
          <p:pic>
            <p:nvPicPr>
              <p:cNvPr id="18" name="図 1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51" t="13149" r="45889" b="51002"/>
              <a:stretch/>
            </p:blipFill>
            <p:spPr>
              <a:xfrm>
                <a:off x="8215412" y="2662118"/>
                <a:ext cx="2579914" cy="2458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9" name="直線コネクタ 18"/>
              <p:cNvCxnSpPr/>
              <p:nvPr/>
            </p:nvCxnSpPr>
            <p:spPr>
              <a:xfrm flipH="1" flipV="1">
                <a:off x="8860221" y="3373821"/>
                <a:ext cx="497952" cy="525058"/>
              </a:xfrm>
              <a:prstGeom prst="line">
                <a:avLst/>
              </a:prstGeom>
              <a:ln w="76200">
                <a:solidFill>
                  <a:srgbClr val="FF0000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/>
              <p:cNvCxnSpPr/>
              <p:nvPr/>
            </p:nvCxnSpPr>
            <p:spPr>
              <a:xfrm flipV="1">
                <a:off x="9331876" y="3045897"/>
                <a:ext cx="71897" cy="854195"/>
              </a:xfrm>
              <a:prstGeom prst="line">
                <a:avLst/>
              </a:prstGeom>
              <a:ln w="76200">
                <a:solidFill>
                  <a:schemeClr val="accent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/>
              <p:cNvCxnSpPr/>
              <p:nvPr/>
            </p:nvCxnSpPr>
            <p:spPr>
              <a:xfrm flipH="1" flipV="1">
                <a:off x="9403773" y="3913133"/>
                <a:ext cx="787057" cy="16309"/>
              </a:xfrm>
              <a:prstGeom prst="line">
                <a:avLst/>
              </a:prstGeom>
              <a:ln w="76200">
                <a:solidFill>
                  <a:srgbClr val="92D050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テキスト ボックス 21"/>
            <p:cNvSpPr txBox="1"/>
            <p:nvPr/>
          </p:nvSpPr>
          <p:spPr>
            <a:xfrm>
              <a:off x="5464610" y="4509769"/>
              <a:ext cx="257991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・</a:t>
              </a:r>
              <a:r>
                <a:rPr kumimoji="1" lang="en-US" altLang="ja-JP" sz="1400" dirty="0" smtClean="0"/>
                <a:t>ID:3</a:t>
              </a:r>
            </a:p>
            <a:p>
              <a:r>
                <a:rPr lang="ja-JP" altLang="en-US" sz="1400" dirty="0" smtClean="0"/>
                <a:t>・</a:t>
              </a:r>
              <a:r>
                <a:rPr lang="en-US" altLang="ja-JP" sz="1400" dirty="0" smtClean="0"/>
                <a:t>(</a:t>
              </a:r>
              <a:r>
                <a:rPr lang="en-US" altLang="ja-JP" sz="1400" dirty="0" err="1" smtClean="0"/>
                <a:t>roll,pitch,yaw</a:t>
              </a:r>
              <a:r>
                <a:rPr lang="en-US" altLang="ja-JP" sz="1400" dirty="0" smtClean="0"/>
                <a:t>) = (3,8,5)</a:t>
              </a:r>
            </a:p>
            <a:p>
              <a:r>
                <a:rPr kumimoji="1" lang="ja-JP" altLang="en-US" sz="1400" dirty="0" smtClean="0"/>
                <a:t>・</a:t>
              </a:r>
              <a:r>
                <a:rPr kumimoji="1" lang="en-US" altLang="ja-JP" sz="1400" dirty="0" smtClean="0"/>
                <a:t>(x ,y ,z)</a:t>
              </a:r>
              <a:r>
                <a:rPr lang="ja-JP" altLang="en-US" sz="1400" dirty="0"/>
                <a:t> </a:t>
              </a:r>
              <a:r>
                <a:rPr lang="en-US" altLang="ja-JP" sz="1400" dirty="0" smtClean="0"/>
                <a:t>=(-0.05,0.10,0.54)</a:t>
              </a:r>
              <a:endParaRPr kumimoji="1" lang="ja-JP" altLang="en-US" sz="1400" dirty="0"/>
            </a:p>
          </p:txBody>
        </p:sp>
        <p:grpSp>
          <p:nvGrpSpPr>
            <p:cNvPr id="29" name="グループ化 28"/>
            <p:cNvGrpSpPr/>
            <p:nvPr/>
          </p:nvGrpSpPr>
          <p:grpSpPr>
            <a:xfrm>
              <a:off x="8163130" y="1991430"/>
              <a:ext cx="2579914" cy="2458521"/>
              <a:chOff x="8215412" y="2662118"/>
              <a:chExt cx="2579914" cy="2458521"/>
            </a:xfrm>
          </p:grpSpPr>
          <p:pic>
            <p:nvPicPr>
              <p:cNvPr id="30" name="図 2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51" t="13149" r="45889" b="51002"/>
              <a:stretch/>
            </p:blipFill>
            <p:spPr>
              <a:xfrm>
                <a:off x="8215412" y="2662118"/>
                <a:ext cx="2579914" cy="2458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31" name="直線コネクタ 30"/>
              <p:cNvCxnSpPr/>
              <p:nvPr/>
            </p:nvCxnSpPr>
            <p:spPr>
              <a:xfrm flipH="1" flipV="1">
                <a:off x="8860221" y="3373821"/>
                <a:ext cx="497952" cy="525058"/>
              </a:xfrm>
              <a:prstGeom prst="line">
                <a:avLst/>
              </a:prstGeom>
              <a:ln w="76200">
                <a:solidFill>
                  <a:srgbClr val="FF0000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/>
              <p:cNvCxnSpPr/>
              <p:nvPr/>
            </p:nvCxnSpPr>
            <p:spPr>
              <a:xfrm flipV="1">
                <a:off x="9331876" y="3045897"/>
                <a:ext cx="71897" cy="854195"/>
              </a:xfrm>
              <a:prstGeom prst="line">
                <a:avLst/>
              </a:prstGeom>
              <a:ln w="76200">
                <a:solidFill>
                  <a:schemeClr val="accent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/>
              <p:cNvCxnSpPr/>
              <p:nvPr/>
            </p:nvCxnSpPr>
            <p:spPr>
              <a:xfrm flipH="1" flipV="1">
                <a:off x="9403773" y="3913133"/>
                <a:ext cx="787057" cy="16309"/>
              </a:xfrm>
              <a:prstGeom prst="line">
                <a:avLst/>
              </a:prstGeom>
              <a:ln w="76200">
                <a:solidFill>
                  <a:srgbClr val="92D050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テキスト ボックス 33"/>
            <p:cNvSpPr txBox="1"/>
            <p:nvPr/>
          </p:nvSpPr>
          <p:spPr>
            <a:xfrm>
              <a:off x="8163129" y="4517269"/>
              <a:ext cx="257991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・</a:t>
              </a:r>
              <a:r>
                <a:rPr kumimoji="1" lang="en-US" altLang="ja-JP" sz="1400" dirty="0" smtClean="0"/>
                <a:t>ID:3</a:t>
              </a:r>
            </a:p>
            <a:p>
              <a:r>
                <a:rPr lang="ja-JP" altLang="en-US" sz="1400" dirty="0" smtClean="0"/>
                <a:t>・</a:t>
              </a:r>
              <a:r>
                <a:rPr lang="en-US" altLang="ja-JP" sz="1400" dirty="0" smtClean="0"/>
                <a:t>(</a:t>
              </a:r>
              <a:r>
                <a:rPr lang="en-US" altLang="ja-JP" sz="1400" dirty="0" err="1" smtClean="0"/>
                <a:t>roll,pitch,yaw</a:t>
              </a:r>
              <a:r>
                <a:rPr lang="en-US" altLang="ja-JP" sz="1400" dirty="0" smtClean="0"/>
                <a:t>) = (3,8,5)</a:t>
              </a:r>
            </a:p>
            <a:p>
              <a:r>
                <a:rPr kumimoji="1" lang="ja-JP" altLang="en-US" sz="1400" dirty="0" smtClean="0"/>
                <a:t>・</a:t>
              </a:r>
              <a:r>
                <a:rPr kumimoji="1" lang="en-US" altLang="ja-JP" sz="1400" dirty="0" smtClean="0"/>
                <a:t>(x ,y ,z)</a:t>
              </a:r>
              <a:r>
                <a:rPr lang="ja-JP" altLang="en-US" sz="1400" dirty="0"/>
                <a:t> </a:t>
              </a:r>
              <a:r>
                <a:rPr lang="en-US" altLang="ja-JP" sz="1400" dirty="0" smtClean="0"/>
                <a:t>=(-0.05,0.10,0.54)</a:t>
              </a:r>
              <a:endParaRPr kumimoji="1" lang="ja-JP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474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EDD4-D213-44AC-BEA7-C6F7FB91DEDE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grpSp>
        <p:nvGrpSpPr>
          <p:cNvPr id="56" name="グループ化 55"/>
          <p:cNvGrpSpPr/>
          <p:nvPr/>
        </p:nvGrpSpPr>
        <p:grpSpPr>
          <a:xfrm>
            <a:off x="1461824" y="1822869"/>
            <a:ext cx="6763088" cy="3254548"/>
            <a:chOff x="1461824" y="1822869"/>
            <a:chExt cx="6763088" cy="3254548"/>
          </a:xfrm>
        </p:grpSpPr>
        <p:cxnSp>
          <p:nvCxnSpPr>
            <p:cNvPr id="10" name="直線コネクタ 9"/>
            <p:cNvCxnSpPr/>
            <p:nvPr/>
          </p:nvCxnSpPr>
          <p:spPr>
            <a:xfrm flipH="1" flipV="1">
              <a:off x="1902098" y="2150793"/>
              <a:ext cx="513324" cy="525058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flipV="1">
              <a:off x="2388314" y="1822869"/>
              <a:ext cx="74117" cy="854195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H="1" flipV="1">
              <a:off x="2462430" y="2690105"/>
              <a:ext cx="811354" cy="16309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テキスト ボックス 14"/>
            <p:cNvSpPr txBox="1"/>
            <p:nvPr/>
          </p:nvSpPr>
          <p:spPr>
            <a:xfrm>
              <a:off x="1461824" y="4061754"/>
              <a:ext cx="3293528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000" dirty="0" smtClean="0"/>
                <a:t>・ </a:t>
              </a:r>
              <a:r>
                <a:rPr kumimoji="1" lang="en-US" altLang="ja-JP" sz="2000" dirty="0" smtClean="0"/>
                <a:t>ID</a:t>
              </a:r>
              <a:r>
                <a:rPr lang="ja-JP" altLang="en-US" sz="2000" dirty="0" smtClean="0"/>
                <a:t> </a:t>
              </a:r>
              <a:r>
                <a:rPr kumimoji="1" lang="en-US" altLang="ja-JP" sz="2000" dirty="0" smtClean="0"/>
                <a:t>: 3</a:t>
              </a:r>
            </a:p>
            <a:p>
              <a:r>
                <a:rPr lang="ja-JP" altLang="en-US" sz="2000" dirty="0"/>
                <a:t>・</a:t>
              </a:r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roll,pitch,yaw</a:t>
              </a:r>
              <a:r>
                <a:rPr lang="en-US" altLang="ja-JP" sz="2000" dirty="0" smtClean="0"/>
                <a:t>) = (3,8,5)</a:t>
              </a:r>
            </a:p>
            <a:p>
              <a:r>
                <a:rPr kumimoji="1" lang="ja-JP" altLang="en-US" sz="2000" dirty="0" smtClean="0"/>
                <a:t>・</a:t>
              </a:r>
              <a:r>
                <a:rPr kumimoji="1" lang="en-US" altLang="ja-JP" sz="2000" dirty="0" smtClean="0"/>
                <a:t>(x ,y ,z)</a:t>
              </a:r>
              <a:r>
                <a:rPr lang="ja-JP" altLang="en-US" sz="2000" dirty="0"/>
                <a:t> </a:t>
              </a:r>
              <a:r>
                <a:rPr lang="en-US" altLang="ja-JP" sz="2000" dirty="0" smtClean="0"/>
                <a:t>=(-0.05,0.10,0.54</a:t>
              </a:r>
              <a:r>
                <a:rPr lang="en-US" altLang="ja-JP" dirty="0" smtClean="0"/>
                <a:t>)</a:t>
              </a:r>
              <a:endParaRPr kumimoji="1" lang="ja-JP" altLang="en-US" dirty="0"/>
            </a:p>
          </p:txBody>
        </p:sp>
        <p:grpSp>
          <p:nvGrpSpPr>
            <p:cNvPr id="13" name="グループ化 12"/>
            <p:cNvGrpSpPr/>
            <p:nvPr/>
          </p:nvGrpSpPr>
          <p:grpSpPr>
            <a:xfrm>
              <a:off x="2286398" y="2231090"/>
              <a:ext cx="1644381" cy="1636701"/>
              <a:chOff x="3166368" y="2440403"/>
              <a:chExt cx="1644381" cy="1636701"/>
            </a:xfrm>
          </p:grpSpPr>
          <p:pic>
            <p:nvPicPr>
              <p:cNvPr id="9" name="図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17" t="18796" r="50299" b="57338"/>
              <a:stretch/>
            </p:blipFill>
            <p:spPr>
              <a:xfrm>
                <a:off x="3166368" y="2440403"/>
                <a:ext cx="1644381" cy="16367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21" name="直線コネクタ 20"/>
              <p:cNvCxnSpPr/>
              <p:nvPr/>
            </p:nvCxnSpPr>
            <p:spPr>
              <a:xfrm flipH="1">
                <a:off x="3883229" y="3274552"/>
                <a:ext cx="465934" cy="24763"/>
              </a:xfrm>
              <a:prstGeom prst="line">
                <a:avLst/>
              </a:prstGeom>
              <a:ln w="76200">
                <a:solidFill>
                  <a:srgbClr val="92D050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 flipV="1">
                <a:off x="3883229" y="2705455"/>
                <a:ext cx="81237" cy="568649"/>
              </a:xfrm>
              <a:prstGeom prst="line">
                <a:avLst/>
              </a:prstGeom>
              <a:ln w="76200">
                <a:solidFill>
                  <a:schemeClr val="accent1">
                    <a:alpha val="7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 flipH="1" flipV="1">
                <a:off x="3576035" y="2965662"/>
                <a:ext cx="247891" cy="316390"/>
              </a:xfrm>
              <a:prstGeom prst="line">
                <a:avLst/>
              </a:prstGeom>
              <a:ln w="76200">
                <a:solidFill>
                  <a:srgbClr val="FF0000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線コネクタ 43"/>
            <p:cNvCxnSpPr/>
            <p:nvPr/>
          </p:nvCxnSpPr>
          <p:spPr>
            <a:xfrm flipH="1" flipV="1">
              <a:off x="5371658" y="2150793"/>
              <a:ext cx="513324" cy="525058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 flipV="1">
              <a:off x="5857874" y="1822869"/>
              <a:ext cx="74117" cy="854195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 flipV="1">
              <a:off x="5931990" y="2690105"/>
              <a:ext cx="811354" cy="16309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/>
            <p:cNvSpPr txBox="1"/>
            <p:nvPr/>
          </p:nvSpPr>
          <p:spPr>
            <a:xfrm>
              <a:off x="4931384" y="4061754"/>
              <a:ext cx="3293528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2000" dirty="0" smtClean="0"/>
                <a:t>・ </a:t>
              </a:r>
              <a:r>
                <a:rPr kumimoji="1" lang="en-US" altLang="ja-JP" sz="2000" dirty="0" smtClean="0"/>
                <a:t>ID</a:t>
              </a:r>
              <a:r>
                <a:rPr lang="ja-JP" altLang="en-US" sz="2000" dirty="0" smtClean="0"/>
                <a:t> </a:t>
              </a:r>
              <a:r>
                <a:rPr kumimoji="1" lang="en-US" altLang="ja-JP" sz="2000" dirty="0" smtClean="0"/>
                <a:t>: 0</a:t>
              </a:r>
            </a:p>
            <a:p>
              <a:r>
                <a:rPr lang="ja-JP" altLang="en-US" sz="2000" dirty="0"/>
                <a:t>・</a:t>
              </a:r>
              <a:r>
                <a:rPr lang="en-US" altLang="ja-JP" sz="2000" dirty="0" smtClean="0"/>
                <a:t>(</a:t>
              </a:r>
              <a:r>
                <a:rPr lang="en-US" altLang="ja-JP" sz="2000" dirty="0" err="1" smtClean="0"/>
                <a:t>roll,pitch,yaw</a:t>
              </a:r>
              <a:r>
                <a:rPr lang="en-US" altLang="ja-JP" sz="2000" dirty="0" smtClean="0"/>
                <a:t>) = (90,-3,2)</a:t>
              </a:r>
            </a:p>
            <a:p>
              <a:r>
                <a:rPr kumimoji="1" lang="ja-JP" altLang="en-US" sz="2000" dirty="0" smtClean="0"/>
                <a:t>・</a:t>
              </a:r>
              <a:r>
                <a:rPr kumimoji="1" lang="en-US" altLang="ja-JP" sz="2000" dirty="0" smtClean="0"/>
                <a:t>(x ,y ,z)</a:t>
              </a:r>
              <a:r>
                <a:rPr lang="ja-JP" altLang="en-US" sz="2000" dirty="0"/>
                <a:t> </a:t>
              </a:r>
              <a:r>
                <a:rPr lang="en-US" altLang="ja-JP" sz="2000" dirty="0" smtClean="0"/>
                <a:t>=(0.15,-0.20,0.33</a:t>
              </a:r>
              <a:r>
                <a:rPr lang="en-US" altLang="ja-JP" dirty="0" smtClean="0"/>
                <a:t>)</a:t>
              </a:r>
              <a:endParaRPr kumimoji="1" lang="ja-JP" altLang="en-US" dirty="0"/>
            </a:p>
          </p:txBody>
        </p:sp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2" t="35195" r="51698" b="44106"/>
            <a:stretch/>
          </p:blipFill>
          <p:spPr>
            <a:xfrm>
              <a:off x="5747404" y="2193263"/>
              <a:ext cx="1661488" cy="16675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52" name="直線コネクタ 51"/>
            <p:cNvCxnSpPr/>
            <p:nvPr/>
          </p:nvCxnSpPr>
          <p:spPr>
            <a:xfrm flipV="1">
              <a:off x="6400800" y="3139017"/>
              <a:ext cx="188404" cy="403023"/>
            </a:xfrm>
            <a:prstGeom prst="line">
              <a:avLst/>
            </a:prstGeom>
            <a:ln w="76200">
              <a:solidFill>
                <a:srgbClr val="FF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6589204" y="3157962"/>
              <a:ext cx="583872" cy="1"/>
            </a:xfrm>
            <a:prstGeom prst="line">
              <a:avLst/>
            </a:prstGeom>
            <a:ln w="76200">
              <a:solidFill>
                <a:schemeClr val="accent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6589205" y="3203559"/>
              <a:ext cx="154139" cy="357426"/>
            </a:xfrm>
            <a:prstGeom prst="line">
              <a:avLst/>
            </a:prstGeom>
            <a:ln w="76200">
              <a:solidFill>
                <a:srgbClr val="92D05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231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EDD4-D213-44AC-BEA7-C6F7FB91DEDE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H="1" flipV="1">
            <a:off x="1902098" y="2150793"/>
            <a:ext cx="513324" cy="525058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2388314" y="1822869"/>
            <a:ext cx="74117" cy="854195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 flipV="1">
            <a:off x="2462430" y="2690105"/>
            <a:ext cx="811354" cy="16309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1461824" y="4061754"/>
            <a:ext cx="32935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 </a:t>
            </a:r>
            <a:r>
              <a:rPr kumimoji="1" lang="en-US" altLang="ja-JP" sz="2000" dirty="0" smtClean="0"/>
              <a:t>ID</a:t>
            </a:r>
            <a:r>
              <a:rPr lang="ja-JP" altLang="en-US" sz="2000" dirty="0" smtClean="0"/>
              <a:t> </a:t>
            </a:r>
            <a:r>
              <a:rPr kumimoji="1" lang="en-US" altLang="ja-JP" sz="2000" dirty="0" smtClean="0"/>
              <a:t>: 4</a:t>
            </a:r>
          </a:p>
          <a:p>
            <a:r>
              <a:rPr lang="ja-JP" altLang="en-US" sz="2000" dirty="0"/>
              <a:t>・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roll,pitch,yaw</a:t>
            </a:r>
            <a:r>
              <a:rPr lang="en-US" altLang="ja-JP" sz="2000" dirty="0" smtClean="0"/>
              <a:t>) = (3,8,5)</a:t>
            </a:r>
          </a:p>
          <a:p>
            <a:r>
              <a:rPr kumimoji="1" lang="ja-JP" altLang="en-US" sz="2000" dirty="0" smtClean="0"/>
              <a:t>・</a:t>
            </a:r>
            <a:r>
              <a:rPr kumimoji="1" lang="en-US" altLang="ja-JP" sz="2000" dirty="0" smtClean="0"/>
              <a:t>(x ,y ,z)</a:t>
            </a:r>
            <a:r>
              <a:rPr lang="ja-JP" altLang="en-US" sz="2000" dirty="0"/>
              <a:t> </a:t>
            </a:r>
            <a:r>
              <a:rPr lang="en-US" altLang="ja-JP" sz="2000" dirty="0" smtClean="0"/>
              <a:t>=(-0.05,0.10,0.54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cxnSp>
        <p:nvCxnSpPr>
          <p:cNvPr id="21" name="直線コネクタ 20"/>
          <p:cNvCxnSpPr/>
          <p:nvPr/>
        </p:nvCxnSpPr>
        <p:spPr>
          <a:xfrm flipH="1">
            <a:off x="10044295" y="2823720"/>
            <a:ext cx="465934" cy="24763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10044295" y="2254623"/>
            <a:ext cx="81237" cy="568649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 flipH="1" flipV="1">
            <a:off x="9737101" y="2514830"/>
            <a:ext cx="247891" cy="316390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H="1" flipV="1">
            <a:off x="5371658" y="2150793"/>
            <a:ext cx="513324" cy="525058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 flipV="1">
            <a:off x="5857874" y="1822869"/>
            <a:ext cx="74117" cy="854195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H="1" flipV="1">
            <a:off x="5931990" y="2690105"/>
            <a:ext cx="811354" cy="16309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4931384" y="4061754"/>
            <a:ext cx="32935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 </a:t>
            </a:r>
            <a:r>
              <a:rPr kumimoji="1" lang="en-US" altLang="ja-JP" sz="2000" dirty="0" smtClean="0"/>
              <a:t>ID</a:t>
            </a:r>
            <a:r>
              <a:rPr lang="ja-JP" altLang="en-US" sz="2000" dirty="0" smtClean="0"/>
              <a:t> </a:t>
            </a:r>
            <a:r>
              <a:rPr kumimoji="1" lang="en-US" altLang="ja-JP" sz="2000" dirty="0" smtClean="0"/>
              <a:t>: 0</a:t>
            </a:r>
          </a:p>
          <a:p>
            <a:r>
              <a:rPr lang="ja-JP" altLang="en-US" sz="2000" dirty="0"/>
              <a:t>・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roll,pitch,yaw</a:t>
            </a:r>
            <a:r>
              <a:rPr lang="en-US" altLang="ja-JP" sz="2000" dirty="0" smtClean="0"/>
              <a:t>) = (90,-3,2)</a:t>
            </a:r>
          </a:p>
          <a:p>
            <a:r>
              <a:rPr kumimoji="1" lang="ja-JP" altLang="en-US" sz="2000" dirty="0" smtClean="0"/>
              <a:t>・</a:t>
            </a:r>
            <a:r>
              <a:rPr kumimoji="1" lang="en-US" altLang="ja-JP" sz="2000" dirty="0" smtClean="0"/>
              <a:t>(x ,y ,z)</a:t>
            </a:r>
            <a:r>
              <a:rPr lang="ja-JP" altLang="en-US" sz="2000" dirty="0"/>
              <a:t> </a:t>
            </a:r>
            <a:r>
              <a:rPr lang="en-US" altLang="ja-JP" sz="2000" dirty="0" smtClean="0"/>
              <a:t>=(0.15,-0.20,0.33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2" t="35195" r="51698" b="44106"/>
          <a:stretch/>
        </p:blipFill>
        <p:spPr>
          <a:xfrm>
            <a:off x="5747404" y="2193263"/>
            <a:ext cx="1661488" cy="16675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2" name="直線コネクタ 51"/>
          <p:cNvCxnSpPr/>
          <p:nvPr/>
        </p:nvCxnSpPr>
        <p:spPr>
          <a:xfrm flipV="1">
            <a:off x="6400800" y="3139017"/>
            <a:ext cx="188404" cy="403023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V="1">
            <a:off x="6589204" y="3157962"/>
            <a:ext cx="583872" cy="1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 flipH="1" flipV="1">
            <a:off x="6589205" y="3203559"/>
            <a:ext cx="154139" cy="357426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3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EDD4-D213-44AC-BEA7-C6F7FB91DEDE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cxnSp>
        <p:nvCxnSpPr>
          <p:cNvPr id="10" name="直線コネクタ 9"/>
          <p:cNvCxnSpPr/>
          <p:nvPr/>
        </p:nvCxnSpPr>
        <p:spPr>
          <a:xfrm flipH="1" flipV="1">
            <a:off x="1902098" y="2150793"/>
            <a:ext cx="513324" cy="525058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2388314" y="1822869"/>
            <a:ext cx="74117" cy="854195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 flipV="1">
            <a:off x="2462430" y="2690105"/>
            <a:ext cx="811354" cy="16309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1461824" y="4061754"/>
            <a:ext cx="32935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 </a:t>
            </a:r>
            <a:r>
              <a:rPr kumimoji="1" lang="en-US" altLang="ja-JP" sz="2000" dirty="0" smtClean="0"/>
              <a:t>ID</a:t>
            </a:r>
            <a:r>
              <a:rPr lang="ja-JP" altLang="en-US" sz="2000" dirty="0" smtClean="0"/>
              <a:t> </a:t>
            </a:r>
            <a:r>
              <a:rPr kumimoji="1" lang="en-US" altLang="ja-JP" sz="2000" dirty="0" smtClean="0"/>
              <a:t>: 3</a:t>
            </a:r>
          </a:p>
          <a:p>
            <a:r>
              <a:rPr lang="ja-JP" altLang="en-US" sz="2000" dirty="0"/>
              <a:t>・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roll,pitch,yaw</a:t>
            </a:r>
            <a:r>
              <a:rPr lang="en-US" altLang="ja-JP" sz="2000" dirty="0" smtClean="0"/>
              <a:t>) = (3,8,5)</a:t>
            </a:r>
          </a:p>
          <a:p>
            <a:r>
              <a:rPr kumimoji="1" lang="ja-JP" altLang="en-US" sz="2000" dirty="0" smtClean="0"/>
              <a:t>・</a:t>
            </a:r>
            <a:r>
              <a:rPr kumimoji="1" lang="en-US" altLang="ja-JP" sz="2000" dirty="0" smtClean="0"/>
              <a:t>(x ,y ,z)</a:t>
            </a:r>
            <a:r>
              <a:rPr lang="ja-JP" altLang="en-US" sz="2000" dirty="0"/>
              <a:t> </a:t>
            </a:r>
            <a:r>
              <a:rPr lang="en-US" altLang="ja-JP" sz="2000" dirty="0" smtClean="0"/>
              <a:t>=(-0.05,0.10,0.54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/>
        </p:nvGrpSpPr>
        <p:grpSpPr>
          <a:xfrm>
            <a:off x="2286398" y="2231090"/>
            <a:ext cx="1644381" cy="1636701"/>
            <a:chOff x="3166368" y="2440403"/>
            <a:chExt cx="1644381" cy="1636701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17" t="18796" r="50299" b="57338"/>
            <a:stretch/>
          </p:blipFill>
          <p:spPr>
            <a:xfrm>
              <a:off x="3166368" y="2440403"/>
              <a:ext cx="1644381" cy="1636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1" name="直線コネクタ 20"/>
            <p:cNvCxnSpPr/>
            <p:nvPr/>
          </p:nvCxnSpPr>
          <p:spPr>
            <a:xfrm flipH="1">
              <a:off x="3883229" y="3274552"/>
              <a:ext cx="465934" cy="24763"/>
            </a:xfrm>
            <a:prstGeom prst="line">
              <a:avLst/>
            </a:prstGeom>
            <a:ln w="76200">
              <a:solidFill>
                <a:srgbClr val="92D05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V="1">
              <a:off x="3883229" y="2705455"/>
              <a:ext cx="81237" cy="568649"/>
            </a:xfrm>
            <a:prstGeom prst="line">
              <a:avLst/>
            </a:prstGeom>
            <a:ln w="76200">
              <a:solidFill>
                <a:schemeClr val="accent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flipH="1" flipV="1">
              <a:off x="3576035" y="2965662"/>
              <a:ext cx="247891" cy="316390"/>
            </a:xfrm>
            <a:prstGeom prst="line">
              <a:avLst/>
            </a:prstGeom>
            <a:ln w="76200">
              <a:solidFill>
                <a:srgbClr val="FF000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線コネクタ 43"/>
          <p:cNvCxnSpPr/>
          <p:nvPr/>
        </p:nvCxnSpPr>
        <p:spPr>
          <a:xfrm flipH="1" flipV="1">
            <a:off x="5371658" y="2150793"/>
            <a:ext cx="513324" cy="525058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 flipV="1">
            <a:off x="5857874" y="1822869"/>
            <a:ext cx="74117" cy="854195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H="1" flipV="1">
            <a:off x="5931990" y="2690105"/>
            <a:ext cx="811354" cy="16309"/>
          </a:xfrm>
          <a:prstGeom prst="line">
            <a:avLst/>
          </a:prstGeom>
          <a:ln w="762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4931384" y="4061754"/>
            <a:ext cx="32935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・ </a:t>
            </a:r>
            <a:r>
              <a:rPr kumimoji="1" lang="en-US" altLang="ja-JP" sz="2000" dirty="0" smtClean="0"/>
              <a:t>ID</a:t>
            </a:r>
            <a:r>
              <a:rPr lang="ja-JP" altLang="en-US" sz="2000" dirty="0" smtClean="0"/>
              <a:t> </a:t>
            </a:r>
            <a:r>
              <a:rPr kumimoji="1" lang="en-US" altLang="ja-JP" sz="2000" dirty="0" smtClean="0"/>
              <a:t>: 0</a:t>
            </a:r>
          </a:p>
          <a:p>
            <a:r>
              <a:rPr lang="ja-JP" altLang="en-US" sz="2000" dirty="0"/>
              <a:t>・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roll,pitch,yaw</a:t>
            </a:r>
            <a:r>
              <a:rPr lang="en-US" altLang="ja-JP" sz="2000" dirty="0" smtClean="0"/>
              <a:t>) = (90,-3,2)</a:t>
            </a:r>
          </a:p>
          <a:p>
            <a:r>
              <a:rPr kumimoji="1" lang="ja-JP" altLang="en-US" sz="2000" dirty="0" smtClean="0"/>
              <a:t>・</a:t>
            </a:r>
            <a:r>
              <a:rPr kumimoji="1" lang="en-US" altLang="ja-JP" sz="2000" dirty="0" smtClean="0"/>
              <a:t>(x ,y ,z)</a:t>
            </a:r>
            <a:r>
              <a:rPr lang="ja-JP" altLang="en-US" sz="2000" dirty="0"/>
              <a:t> </a:t>
            </a:r>
            <a:r>
              <a:rPr lang="en-US" altLang="ja-JP" sz="2000" dirty="0" smtClean="0"/>
              <a:t>=(0.15,-0.20,0.33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2" t="35195" r="51698" b="44106"/>
          <a:stretch/>
        </p:blipFill>
        <p:spPr>
          <a:xfrm>
            <a:off x="5747404" y="2193263"/>
            <a:ext cx="1661488" cy="16675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2" name="直線コネクタ 51"/>
          <p:cNvCxnSpPr/>
          <p:nvPr/>
        </p:nvCxnSpPr>
        <p:spPr>
          <a:xfrm flipV="1">
            <a:off x="6400800" y="3139017"/>
            <a:ext cx="188404" cy="403023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V="1">
            <a:off x="6589204" y="3157962"/>
            <a:ext cx="583872" cy="1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/>
        </p:nvCxnSpPr>
        <p:spPr>
          <a:xfrm flipH="1" flipV="1">
            <a:off x="6589205" y="3203559"/>
            <a:ext cx="154139" cy="357426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1" t="1216" r="24333" b="13750"/>
          <a:stretch/>
        </p:blipFill>
        <p:spPr>
          <a:xfrm>
            <a:off x="174171" y="-391886"/>
            <a:ext cx="11306629" cy="68507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712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6" y="1814286"/>
            <a:ext cx="6747531" cy="37954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線コネクタ 7"/>
          <p:cNvCxnSpPr/>
          <p:nvPr/>
        </p:nvCxnSpPr>
        <p:spPr>
          <a:xfrm flipH="1" flipV="1">
            <a:off x="3164524" y="4173101"/>
            <a:ext cx="307020" cy="7119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3164522" y="3803650"/>
            <a:ext cx="48578" cy="382031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 flipV="1">
            <a:off x="2933700" y="4095750"/>
            <a:ext cx="230822" cy="85300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7289863" y="2964006"/>
            <a:ext cx="446000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・ </a:t>
            </a:r>
            <a:r>
              <a:rPr kumimoji="1" lang="en-US" altLang="ja-JP" sz="2800" dirty="0" smtClean="0"/>
              <a:t>ID</a:t>
            </a:r>
            <a:r>
              <a:rPr lang="ja-JP" altLang="en-US" sz="2800" dirty="0" smtClean="0"/>
              <a:t> </a:t>
            </a:r>
            <a:r>
              <a:rPr kumimoji="1" lang="en-US" altLang="ja-JP" sz="2800" dirty="0" smtClean="0"/>
              <a:t>: 4</a:t>
            </a:r>
          </a:p>
          <a:p>
            <a:r>
              <a:rPr lang="ja-JP" altLang="en-US" sz="2800" dirty="0"/>
              <a:t>・</a:t>
            </a:r>
            <a:r>
              <a:rPr lang="en-US" altLang="ja-JP" sz="2800" dirty="0" smtClean="0"/>
              <a:t>(</a:t>
            </a:r>
            <a:r>
              <a:rPr lang="en-US" altLang="ja-JP" sz="2800" dirty="0" err="1" smtClean="0"/>
              <a:t>roll,pitch,yaw</a:t>
            </a:r>
            <a:r>
              <a:rPr lang="en-US" altLang="ja-JP" sz="2800" dirty="0" smtClean="0"/>
              <a:t>) = (</a:t>
            </a:r>
            <a:r>
              <a:rPr lang="en-US" altLang="ja-JP" sz="2800" dirty="0"/>
              <a:t>1</a:t>
            </a:r>
            <a:r>
              <a:rPr lang="en-US" altLang="ja-JP" sz="2800" dirty="0" smtClean="0"/>
              <a:t>,4,-5)</a:t>
            </a:r>
          </a:p>
          <a:p>
            <a:r>
              <a:rPr kumimoji="1" lang="ja-JP" altLang="en-US" sz="2800" dirty="0" smtClean="0"/>
              <a:t>・</a:t>
            </a:r>
            <a:r>
              <a:rPr kumimoji="1" lang="en-US" altLang="ja-JP" sz="2800" dirty="0" smtClean="0"/>
              <a:t>(x ,y ,z)</a:t>
            </a:r>
            <a:r>
              <a:rPr lang="ja-JP" altLang="en-US" sz="2800" dirty="0"/>
              <a:t> </a:t>
            </a:r>
            <a:r>
              <a:rPr lang="en-US" altLang="ja-JP" sz="2800" dirty="0" smtClean="0"/>
              <a:t>=(-0.05,0.10,0.54</a:t>
            </a:r>
            <a:r>
              <a:rPr lang="en-US" altLang="ja-JP" sz="2400" dirty="0" smtClean="0"/>
              <a:t>)</a:t>
            </a:r>
            <a:endParaRPr kumimoji="1" lang="ja-JP" altLang="en-US" sz="2400" dirty="0"/>
          </a:p>
        </p:txBody>
      </p:sp>
      <p:sp>
        <p:nvSpPr>
          <p:cNvPr id="20" name="正方形/長方形 19"/>
          <p:cNvSpPr/>
          <p:nvPr/>
        </p:nvSpPr>
        <p:spPr>
          <a:xfrm>
            <a:off x="3021012" y="4045419"/>
            <a:ext cx="273051" cy="307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146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EDD4-D213-44AC-BEA7-C6F7FB91DEDE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H="1" flipV="1">
            <a:off x="5138466" y="4318244"/>
            <a:ext cx="424134" cy="7948"/>
          </a:xfrm>
          <a:prstGeom prst="line">
            <a:avLst/>
          </a:prstGeom>
          <a:ln w="76200">
            <a:solidFill>
              <a:srgbClr val="92D05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5138465" y="3835277"/>
            <a:ext cx="55834" cy="495545"/>
          </a:xfrm>
          <a:prstGeom prst="line">
            <a:avLst/>
          </a:prstGeom>
          <a:ln w="762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H="1" flipV="1">
            <a:off x="4895850" y="4083049"/>
            <a:ext cx="242618" cy="243143"/>
          </a:xfrm>
          <a:prstGeom prst="line">
            <a:avLst/>
          </a:prstGeom>
          <a:ln w="762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95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モチベーション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5782" y="1029663"/>
            <a:ext cx="11502998" cy="2454725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実環境</a:t>
            </a:r>
            <a:r>
              <a:rPr kumimoji="1" lang="ja-JP" altLang="en-US" dirty="0" smtClean="0"/>
              <a:t>で撮影した変形</a:t>
            </a:r>
            <a:r>
              <a:rPr kumimoji="1" lang="en-US" altLang="ja-JP" dirty="0" smtClean="0"/>
              <a:t>AR</a:t>
            </a:r>
            <a:r>
              <a:rPr kumimoji="1" lang="ja-JP" altLang="en-US" dirty="0" smtClean="0"/>
              <a:t>マーカの正解データがない為、出力した値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位置</a:t>
            </a:r>
            <a:r>
              <a:rPr kumimoji="1" lang="en-US" altLang="ja-JP" dirty="0" smtClean="0"/>
              <a:t>, </a:t>
            </a:r>
            <a:r>
              <a:rPr kumimoji="1" lang="ja-JP" altLang="en-US" dirty="0" smtClean="0"/>
              <a:t>姿勢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がどれだけ正しいか比較できない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➡</a:t>
            </a:r>
            <a:r>
              <a:rPr kumimoji="1" lang="ja-JP" altLang="en-US" b="1" dirty="0" smtClean="0"/>
              <a:t>正解データを作成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DEDD4-D213-44AC-BEA7-C6F7FB91DEDE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2853142" y="3157403"/>
            <a:ext cx="1112183" cy="908185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smtClean="0"/>
              <a:t>SSD</a:t>
            </a:r>
            <a:endParaRPr kumimoji="1" lang="ja-JP" altLang="en-US" sz="2400" b="1" dirty="0"/>
          </a:p>
        </p:txBody>
      </p:sp>
      <p:sp>
        <p:nvSpPr>
          <p:cNvPr id="22" name="正方形/長方形 21"/>
          <p:cNvSpPr/>
          <p:nvPr/>
        </p:nvSpPr>
        <p:spPr>
          <a:xfrm>
            <a:off x="5116210" y="3466981"/>
            <a:ext cx="1199910" cy="870081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 smtClean="0"/>
              <a:t>AAE</a:t>
            </a:r>
            <a:endParaRPr kumimoji="1" lang="ja-JP" altLang="en-US" sz="2400" b="1" dirty="0"/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1990166" y="3611496"/>
            <a:ext cx="7607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4091513" y="3319868"/>
            <a:ext cx="24340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4091513" y="3933311"/>
            <a:ext cx="9654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405687" y="3933311"/>
            <a:ext cx="7607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4370056" y="3089035"/>
            <a:ext cx="516111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ID</a:t>
            </a:r>
            <a:endParaRPr kumimoji="1" lang="ja-JP" altLang="en-US" sz="2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862501" y="5205628"/>
            <a:ext cx="2317376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dirty="0" smtClean="0"/>
              <a:t>バウンディング</a:t>
            </a:r>
            <a:r>
              <a:rPr kumimoji="1" lang="en-US" altLang="ja-JP" sz="2400" b="1" dirty="0" smtClean="0"/>
              <a:t>Box(</a:t>
            </a:r>
            <a:r>
              <a:rPr kumimoji="1" lang="en-US" altLang="ja-JP" sz="2400" b="1" dirty="0" err="1" smtClean="0"/>
              <a:t>x,y</a:t>
            </a:r>
            <a:r>
              <a:rPr kumimoji="1" lang="en-US" altLang="ja-JP" sz="2400" b="1" dirty="0" smtClean="0"/>
              <a:t>)</a:t>
            </a:r>
            <a:endParaRPr kumimoji="1" lang="ja-JP" altLang="en-US" sz="2400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289029" y="3704514"/>
            <a:ext cx="1228164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/>
              <a:t>(r, p, y)</a:t>
            </a:r>
            <a:endParaRPr kumimoji="1" lang="ja-JP" altLang="en-US" sz="24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94443" y="3104350"/>
            <a:ext cx="1689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solidFill>
                  <a:srgbClr val="FF0000"/>
                </a:solidFill>
              </a:rPr>
              <a:t>実環境</a:t>
            </a:r>
            <a:r>
              <a:rPr kumimoji="1" lang="ja-JP" altLang="en-US" sz="2400" dirty="0" smtClean="0"/>
              <a:t>で撮影した</a:t>
            </a:r>
            <a:r>
              <a:rPr kumimoji="1" lang="en-US" altLang="ja-JP" sz="2400" b="1" dirty="0" smtClean="0"/>
              <a:t>RBG</a:t>
            </a:r>
            <a:r>
              <a:rPr kumimoji="1" lang="ja-JP" altLang="en-US" sz="2400" b="1" dirty="0" smtClean="0"/>
              <a:t>画像</a:t>
            </a:r>
            <a:endParaRPr kumimoji="1" lang="ja-JP" altLang="en-US" sz="2400" b="1" dirty="0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4574246" y="5913066"/>
            <a:ext cx="25921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574246" y="3974128"/>
            <a:ext cx="0" cy="19389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304277" y="5621800"/>
            <a:ext cx="1235528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smtClean="0"/>
              <a:t>(x, </a:t>
            </a:r>
            <a:r>
              <a:rPr lang="en-US" altLang="ja-JP" sz="2400" b="1" dirty="0"/>
              <a:t>y</a:t>
            </a:r>
            <a:r>
              <a:rPr lang="en-US" altLang="ja-JP" sz="2400" b="1" dirty="0" smtClean="0"/>
              <a:t>, </a:t>
            </a:r>
            <a:r>
              <a:rPr lang="en-US" altLang="ja-JP" sz="2400" b="1" dirty="0"/>
              <a:t>z</a:t>
            </a:r>
            <a:r>
              <a:rPr lang="en-US" altLang="ja-JP" sz="2400" b="1" dirty="0" smtClean="0"/>
              <a:t>)</a:t>
            </a:r>
            <a:endParaRPr kumimoji="1" lang="ja-JP" altLang="en-US" sz="24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9349147" y="3611495"/>
            <a:ext cx="2402225" cy="2643356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実環境で撮影したデータセット</a:t>
            </a:r>
            <a:endParaRPr lang="en-US" altLang="ja-JP" b="1" dirty="0"/>
          </a:p>
          <a:p>
            <a:pPr algn="ctr"/>
            <a:r>
              <a:rPr lang="en-US" altLang="ja-JP" b="1" dirty="0"/>
              <a:t>((r, p ,y)(x, y, z)</a:t>
            </a:r>
            <a:r>
              <a:rPr lang="ja-JP" altLang="en-US" b="1" dirty="0"/>
              <a:t>含む</a:t>
            </a:r>
            <a:r>
              <a:rPr lang="en-US" altLang="ja-JP" b="1" dirty="0"/>
              <a:t>)</a:t>
            </a:r>
            <a:endParaRPr lang="ja-JP" altLang="en-US" b="1" dirty="0"/>
          </a:p>
          <a:p>
            <a:pPr algn="ctr"/>
            <a:endParaRPr kumimoji="1" lang="ja-JP" altLang="en-US" dirty="0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8647500" y="3957846"/>
            <a:ext cx="55356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8647499" y="5851920"/>
            <a:ext cx="55356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四角形吹き出し 16"/>
          <p:cNvSpPr/>
          <p:nvPr/>
        </p:nvSpPr>
        <p:spPr>
          <a:xfrm>
            <a:off x="8359195" y="2056034"/>
            <a:ext cx="1089605" cy="1003463"/>
          </a:xfrm>
          <a:prstGeom prst="wedgeRectCallout">
            <a:avLst>
              <a:gd name="adj1" fmla="val -2497"/>
              <a:gd name="adj2" fmla="val 12299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66614" y="2410645"/>
            <a:ext cx="715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 smtClean="0"/>
              <a:t>比較</a:t>
            </a:r>
            <a:endParaRPr kumimoji="1" lang="en-US" altLang="ja-JP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7820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8" t="41915" r="28573" b="13921"/>
          <a:stretch/>
        </p:blipFill>
        <p:spPr>
          <a:xfrm>
            <a:off x="10293705" y="2465820"/>
            <a:ext cx="1844168" cy="186722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8" t="36071" r="29981" b="-1"/>
          <a:stretch/>
        </p:blipFill>
        <p:spPr>
          <a:xfrm>
            <a:off x="5770709" y="3196558"/>
            <a:ext cx="1867220" cy="18666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3" t="44893" r="29440" b="9261"/>
          <a:stretch/>
        </p:blipFill>
        <p:spPr>
          <a:xfrm>
            <a:off x="4933150" y="3165822"/>
            <a:ext cx="2097741" cy="209774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53453" y="265799"/>
            <a:ext cx="1081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/>
              <a:t>このページは消さない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0534915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＋segoeUIの最強コンビネーション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テーマ8" id="{6944B8E8-F9A8-47E5-BB05-B0F8ABBE5EF4}" vid="{30E2E27B-9EB2-46BC-8E15-8919FCA98B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テーマ8</Template>
  <TotalTime>8386</TotalTime>
  <Words>416</Words>
  <Application>Microsoft Office PowerPoint</Application>
  <PresentationFormat>ワイド画面</PresentationFormat>
  <Paragraphs>85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メイリオ</vt:lpstr>
      <vt:lpstr>Arial</vt:lpstr>
      <vt:lpstr>Segoe UI</vt:lpstr>
      <vt:lpstr>Times New Roman</vt:lpstr>
      <vt:lpstr>テーマ8</vt:lpstr>
      <vt:lpstr>データセットの作成 （位置姿勢推定）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モチベーション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中部大学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ARマーカの検出</dc:title>
  <dc:creator>榎元 洋平</dc:creator>
  <cp:lastModifiedBy>榎元 洋平</cp:lastModifiedBy>
  <cp:revision>289</cp:revision>
  <dcterms:created xsi:type="dcterms:W3CDTF">2020-12-21T04:52:15Z</dcterms:created>
  <dcterms:modified xsi:type="dcterms:W3CDTF">2021-11-25T17:26:37Z</dcterms:modified>
</cp:coreProperties>
</file>